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F4E79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2788920"/>
            <a:ext cx="12191695" cy="82296"/>
          </a:xfrm>
          <a:prstGeom prst="rect">
            <a:avLst/>
          </a:prstGeom>
          <a:solidFill>
            <a:srgbClr val="E06A1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22960" y="1325880"/>
            <a:ext cx="10607040" cy="1463040"/>
          </a:xfrm>
          <a:prstGeom prst="rect">
            <a:avLst/>
          </a:prstGeom>
          <a:noFill/>
        </p:spPr>
        <p:txBody>
          <a:bodyPr wrap="square" anchor="b" lIns="0" rIns="0" tIns="0" bIns="0">
            <a:spAutoFit/>
          </a:bodyPr>
          <a:lstStyle/>
          <a:p>
            <a:r>
              <a:rPr sz="3800" b="1">
                <a:solidFill>
                  <a:srgbClr val="FFFFFF"/>
                </a:solidFill>
                <a:latin typeface="微软雅黑"/>
                <a:ea typeface="微软雅黑"/>
              </a:rPr>
              <a:t>中山·孙文西步行街  工BA嘉年华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41248" y="3017520"/>
            <a:ext cx="10607040" cy="12801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r>
              <a:rPr sz="2600" b="0">
                <a:solidFill>
                  <a:srgbClr val="CFE0F3"/>
                </a:solidFill>
                <a:latin typeface="微软雅黑"/>
                <a:ea typeface="微软雅黑"/>
              </a:rPr>
              <a:t>整体创意策划提案</a:t>
            </a:r>
          </a:p>
          <a:p>
            <a:r>
              <a:rPr sz="1500" b="0">
                <a:solidFill>
                  <a:srgbClr val="CFE0F3"/>
                </a:solidFill>
                <a:latin typeface="微软雅黑"/>
                <a:ea typeface="微软雅黑"/>
              </a:rPr>
              <a:t>热血骑楼 · 工BA嘉年华｜跟着赛事去旅行 · 中山工BA嘉年华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68680" y="5943600"/>
            <a:ext cx="1060704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r>
              <a:rPr sz="1100" b="0">
                <a:solidFill>
                  <a:srgbClr val="AEC6E0"/>
                </a:solidFill>
                <a:latin typeface="微软雅黑"/>
                <a:ea typeface="微软雅黑"/>
              </a:rPr>
              <a:t>讨论稿  |  涉及具体单位/品牌已角色化，真实地名/数量保留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78992"/>
          </a:xfrm>
          <a:prstGeom prst="rect">
            <a:avLst/>
          </a:prstGeom>
          <a:solidFill>
            <a:srgbClr val="1F4E7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078992"/>
            <a:ext cx="2926080" cy="64008"/>
          </a:xfrm>
          <a:prstGeom prst="rect">
            <a:avLst/>
          </a:prstGeom>
          <a:solidFill>
            <a:srgbClr val="E06A1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164592"/>
            <a:ext cx="10972800" cy="77724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r>
              <a:rPr sz="2500" b="1">
                <a:solidFill>
                  <a:srgbClr val="FFFFFF"/>
                </a:solidFill>
                <a:latin typeface="微软雅黑"/>
                <a:ea typeface="微软雅黑"/>
              </a:rPr>
              <a:t>七、传播与造势规划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66928" y="1188720"/>
            <a:ext cx="109728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r>
              <a:rPr sz="1100" b="0">
                <a:solidFill>
                  <a:srgbClr val="E06A10"/>
                </a:solidFill>
                <a:latin typeface="微软雅黑"/>
                <a:ea typeface="微软雅黑"/>
              </a:rPr>
              <a:t>COMMUNICATION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554480"/>
            <a:ext cx="10972800" cy="4846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>
              <a:lnSpc>
                <a:spcPct val="112000"/>
              </a:lnSpc>
              <a:spcAft>
                <a:spcPts val="700"/>
              </a:spcAft>
            </a:pPr>
            <a:r>
              <a:rPr sz="1300" b="1">
                <a:solidFill>
                  <a:srgbClr val="E06A10"/>
                </a:solidFill>
                <a:latin typeface="微软雅黑"/>
                <a:ea typeface="微软雅黑"/>
              </a:rPr>
              <a:t>● </a:t>
            </a:r>
            <a:r>
              <a:rPr sz="1500" b="1">
                <a:solidFill>
                  <a:srgbClr val="222A35"/>
                </a:solidFill>
                <a:latin typeface="微软雅黑"/>
                <a:ea typeface="微软雅黑"/>
              </a:rPr>
              <a:t>预热期：推文今日全部发布；直播预告、话题词、商家与嘉宾预热</a:t>
            </a:r>
          </a:p>
          <a:p>
            <a:pPr>
              <a:lnSpc>
                <a:spcPct val="112000"/>
              </a:lnSpc>
              <a:spcAft>
                <a:spcPts val="700"/>
              </a:spcAft>
            </a:pPr>
            <a:r>
              <a:rPr sz="1300" b="1">
                <a:solidFill>
                  <a:srgbClr val="E06A10"/>
                </a:solidFill>
                <a:latin typeface="微软雅黑"/>
                <a:ea typeface="微软雅黑"/>
              </a:rPr>
              <a:t>● </a:t>
            </a:r>
            <a:r>
              <a:rPr sz="1500" b="1">
                <a:solidFill>
                  <a:srgbClr val="222A35"/>
                </a:solidFill>
                <a:latin typeface="微软雅黑"/>
                <a:ea typeface="微软雅黑"/>
              </a:rPr>
              <a:t>活动日：游走直播 + 省级媒体报道 + 现场打卡裂变（集章/合影/文创）</a:t>
            </a:r>
          </a:p>
          <a:p>
            <a:pPr>
              <a:lnSpc>
                <a:spcPct val="112000"/>
              </a:lnSpc>
              <a:spcAft>
                <a:spcPts val="700"/>
              </a:spcAft>
            </a:pPr>
            <a:r>
              <a:rPr sz="1300" b="1">
                <a:solidFill>
                  <a:srgbClr val="E06A10"/>
                </a:solidFill>
                <a:latin typeface="微软雅黑"/>
                <a:ea typeface="微软雅黑"/>
              </a:rPr>
              <a:t>● </a:t>
            </a:r>
            <a:r>
              <a:rPr sz="1500" b="1">
                <a:solidFill>
                  <a:srgbClr val="222A35"/>
                </a:solidFill>
                <a:latin typeface="微软雅黑"/>
                <a:ea typeface="微软雅黑"/>
              </a:rPr>
              <a:t>延续期：赛事看点二次传播，为 8 月 8 日开赛导流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338560" y="6419088"/>
            <a:ext cx="73152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000" b="0">
                <a:solidFill>
                  <a:srgbClr val="707070"/>
                </a:solidFill>
                <a:latin typeface="微软雅黑"/>
                <a:ea typeface="微软雅黑"/>
              </a:rPr>
              <a:t>9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78992"/>
          </a:xfrm>
          <a:prstGeom prst="rect">
            <a:avLst/>
          </a:prstGeom>
          <a:solidFill>
            <a:srgbClr val="1F4E7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078992"/>
            <a:ext cx="2926080" cy="64008"/>
          </a:xfrm>
          <a:prstGeom prst="rect">
            <a:avLst/>
          </a:prstGeom>
          <a:solidFill>
            <a:srgbClr val="E06A1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164592"/>
            <a:ext cx="10972800" cy="77724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r>
              <a:rPr sz="2500" b="1">
                <a:solidFill>
                  <a:srgbClr val="FFFFFF"/>
                </a:solidFill>
                <a:latin typeface="微软雅黑"/>
                <a:ea typeface="微软雅黑"/>
              </a:rPr>
              <a:t>八、各方分工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66928" y="1188720"/>
            <a:ext cx="109728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r>
              <a:rPr sz="1100" b="0">
                <a:solidFill>
                  <a:srgbClr val="E06A10"/>
                </a:solidFill>
                <a:latin typeface="微软雅黑"/>
                <a:ea typeface="微软雅黑"/>
              </a:rPr>
              <a:t>ROLES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03504" y="1572768"/>
          <a:ext cx="10972800" cy="329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6080"/>
                <a:gridCol w="8046720"/>
              </a:tblGrid>
              <a:tr h="365760">
                <a:tc>
                  <a:txBody>
                    <a:bodyPr/>
                    <a:lstStyle/>
                    <a:p>
                      <a:pPr algn="ctr"/>
                      <a:r>
                        <a:rPr sz="1050" b="1">
                          <a:solidFill>
                            <a:srgbClr val="FFFFFF"/>
                          </a:solidFill>
                          <a:latin typeface="微软雅黑"/>
                          <a:ea typeface="微软雅黑"/>
                        </a:rPr>
                        <a:t>角色</a:t>
                      </a:r>
                    </a:p>
                  </a:txBody>
                  <a:tcPr>
                    <a:solidFill>
                      <a:srgbClr val="1F4E7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50" b="1">
                          <a:solidFill>
                            <a:srgbClr val="FFFFFF"/>
                          </a:solidFill>
                          <a:latin typeface="微软雅黑"/>
                          <a:ea typeface="微软雅黑"/>
                        </a:rPr>
                        <a:t>职责</a:t>
                      </a:r>
                    </a:p>
                  </a:txBody>
                  <a:tcPr>
                    <a:solidFill>
                      <a:srgbClr val="1F4E79"/>
                    </a:solidFill>
                  </a:tcPr>
                </a:tc>
              </a:tr>
              <a:tr h="365760">
                <a:tc>
                  <a:txBody>
                    <a:bodyPr wrap="square"/>
                    <a:lstStyle/>
                    <a:p>
                      <a:pPr algn="ctr"/>
                      <a:r>
                        <a:rPr sz="100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主办方（上级工会）</a:t>
                      </a:r>
                    </a:p>
                  </a:txBody>
                  <a:tcPr>
                    <a:solidFill>
                      <a:srgbClr val="F2F6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00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出资、定调、审定方案/日期/嘉宾、统筹全局、政府资源</a:t>
                      </a:r>
                    </a:p>
                  </a:txBody>
                  <a:tcPr>
                    <a:solidFill>
                      <a:srgbClr val="F2F6FB"/>
                    </a:solidFill>
                  </a:tcPr>
                </a:tc>
              </a:tr>
              <a:tr h="365760">
                <a:tc>
                  <a:txBody>
                    <a:bodyPr wrap="square"/>
                    <a:lstStyle/>
                    <a:p>
                      <a:pPr algn="ctr"/>
                      <a:r>
                        <a:rPr sz="100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第三方对接方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00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项目对接、协调各方、推进落地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 wrap="square"/>
                    <a:lstStyle/>
                    <a:p>
                      <a:pPr algn="ctr"/>
                      <a:r>
                        <a:rPr sz="100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统筹申报方</a:t>
                      </a:r>
                    </a:p>
                  </a:txBody>
                  <a:tcPr>
                    <a:solidFill>
                      <a:srgbClr val="F2F6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00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报价合并申报、三方比价</a:t>
                      </a:r>
                    </a:p>
                  </a:txBody>
                  <a:tcPr>
                    <a:solidFill>
                      <a:srgbClr val="F2F6FB"/>
                    </a:solidFill>
                  </a:tcPr>
                </a:tc>
              </a:tr>
              <a:tr h="365760">
                <a:tc>
                  <a:txBody>
                    <a:bodyPr wrap="square"/>
                    <a:lstStyle/>
                    <a:p>
                      <a:pPr algn="ctr"/>
                      <a:r>
                        <a:rPr sz="100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执行团队（我方）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00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整体创意设计、步行街落地、协助体育馆打卡/氛围、现场执行、商家/赞助对接、直播视觉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 wrap="square"/>
                    <a:lstStyle/>
                    <a:p>
                      <a:pPr algn="ctr"/>
                      <a:r>
                        <a:rPr sz="100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演出方</a:t>
                      </a:r>
                    </a:p>
                  </a:txBody>
                  <a:tcPr>
                    <a:solidFill>
                      <a:srgbClr val="F2F6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00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三大节目、快闪、文艺、机器人</a:t>
                      </a:r>
                    </a:p>
                  </a:txBody>
                  <a:tcPr>
                    <a:solidFill>
                      <a:srgbClr val="F2F6FB"/>
                    </a:solidFill>
                  </a:tcPr>
                </a:tc>
              </a:tr>
              <a:tr h="365760">
                <a:tc>
                  <a:txBody>
                    <a:bodyPr wrap="square"/>
                    <a:lstStyle/>
                    <a:p>
                      <a:pPr algn="ctr"/>
                      <a:r>
                        <a:rPr sz="100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直播技术方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00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游走直播信号/拍摄/串流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 wrap="square"/>
                    <a:lstStyle/>
                    <a:p>
                      <a:pPr algn="ctr"/>
                      <a:r>
                        <a:rPr sz="100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政府/街道/城管/消防</a:t>
                      </a:r>
                    </a:p>
                  </a:txBody>
                  <a:tcPr>
                    <a:solidFill>
                      <a:srgbClr val="F2F6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00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占道、门头、无人机报批</a:t>
                      </a:r>
                    </a:p>
                  </a:txBody>
                  <a:tcPr>
                    <a:solidFill>
                      <a:srgbClr val="F2F6FB"/>
                    </a:solidFill>
                  </a:tcPr>
                </a:tc>
              </a:tr>
              <a:tr h="365760">
                <a:tc>
                  <a:txBody>
                    <a:bodyPr wrap="square"/>
                    <a:lstStyle/>
                    <a:p>
                      <a:pPr algn="ctr"/>
                      <a:r>
                        <a:rPr sz="100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省级媒体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00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宣传报道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1338560" y="6419088"/>
            <a:ext cx="73152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000" b="0">
                <a:solidFill>
                  <a:srgbClr val="707070"/>
                </a:solidFill>
                <a:latin typeface="微软雅黑"/>
                <a:ea typeface="微软雅黑"/>
              </a:rPr>
              <a:t>10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78992"/>
          </a:xfrm>
          <a:prstGeom prst="rect">
            <a:avLst/>
          </a:prstGeom>
          <a:solidFill>
            <a:srgbClr val="1F4E7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078992"/>
            <a:ext cx="2926080" cy="64008"/>
          </a:xfrm>
          <a:prstGeom prst="rect">
            <a:avLst/>
          </a:prstGeom>
          <a:solidFill>
            <a:srgbClr val="E06A1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164592"/>
            <a:ext cx="10972800" cy="77724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r>
              <a:rPr sz="2500" b="1">
                <a:solidFill>
                  <a:srgbClr val="FFFFFF"/>
                </a:solidFill>
                <a:latin typeface="微软雅黑"/>
                <a:ea typeface="微软雅黑"/>
              </a:rPr>
              <a:t>八、我方内部分工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66928" y="1188720"/>
            <a:ext cx="109728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r>
              <a:rPr sz="1100" b="0">
                <a:solidFill>
                  <a:srgbClr val="E06A10"/>
                </a:solidFill>
                <a:latin typeface="微软雅黑"/>
                <a:ea typeface="微软雅黑"/>
              </a:rPr>
              <a:t>OUR TEAM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03504" y="1572768"/>
          <a:ext cx="10972800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7440"/>
                <a:gridCol w="8595360"/>
              </a:tblGrid>
              <a:tr h="365760">
                <a:tc>
                  <a:txBody>
                    <a:bodyPr/>
                    <a:lstStyle/>
                    <a:p>
                      <a:pPr algn="ctr"/>
                      <a:r>
                        <a:rPr sz="1150" b="1">
                          <a:solidFill>
                            <a:srgbClr val="FFFFFF"/>
                          </a:solidFill>
                          <a:latin typeface="微软雅黑"/>
                          <a:ea typeface="微软雅黑"/>
                        </a:rPr>
                        <a:t>职能</a:t>
                      </a:r>
                    </a:p>
                  </a:txBody>
                  <a:tcPr>
                    <a:solidFill>
                      <a:srgbClr val="1F4E7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50" b="1">
                          <a:solidFill>
                            <a:srgbClr val="FFFFFF"/>
                          </a:solidFill>
                          <a:latin typeface="微软雅黑"/>
                          <a:ea typeface="微软雅黑"/>
                        </a:rPr>
                        <a:t>负责</a:t>
                      </a:r>
                    </a:p>
                  </a:txBody>
                  <a:tcPr>
                    <a:solidFill>
                      <a:srgbClr val="1F4E79"/>
                    </a:solidFill>
                  </a:tcPr>
                </a:tc>
              </a:tr>
              <a:tr h="365760">
                <a:tc>
                  <a:txBody>
                    <a:bodyPr wrap="square"/>
                    <a:lstStyle/>
                    <a:p>
                      <a:pPr algn="ctr"/>
                      <a:r>
                        <a:rPr sz="110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创意/策划</a:t>
                      </a:r>
                    </a:p>
                  </a:txBody>
                  <a:tcPr>
                    <a:solidFill>
                      <a:srgbClr val="F2F6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0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主题、流程、提案、传播脚本</a:t>
                      </a:r>
                    </a:p>
                  </a:txBody>
                  <a:tcPr>
                    <a:solidFill>
                      <a:srgbClr val="F2F6FB"/>
                    </a:solidFill>
                  </a:tcPr>
                </a:tc>
              </a:tr>
              <a:tr h="365760">
                <a:tc>
                  <a:txBody>
                    <a:bodyPr wrap="square"/>
                    <a:lstStyle/>
                    <a:p>
                      <a:pPr algn="ctr"/>
                      <a:r>
                        <a:rPr sz="110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设计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0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主KV/吉祥物、门头、氛围、摊位、文创、打卡、体育馆设计稿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 wrap="square"/>
                    <a:lstStyle/>
                    <a:p>
                      <a:pPr algn="ctr"/>
                      <a:r>
                        <a:rPr sz="110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制作</a:t>
                      </a:r>
                    </a:p>
                  </a:txBody>
                  <a:tcPr>
                    <a:solidFill>
                      <a:srgbClr val="F2F6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0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喷绘/结构/灯光、文创打样与量产</a:t>
                      </a:r>
                    </a:p>
                  </a:txBody>
                  <a:tcPr>
                    <a:solidFill>
                      <a:srgbClr val="F2F6FB"/>
                    </a:solidFill>
                  </a:tcPr>
                </a:tc>
              </a:tr>
              <a:tr h="365760">
                <a:tc>
                  <a:txBody>
                    <a:bodyPr wrap="square"/>
                    <a:lstStyle/>
                    <a:p>
                      <a:pPr algn="ctr"/>
                      <a:r>
                        <a:rPr sz="110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现场执行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0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进场安装、动线、值守、应急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 wrap="square"/>
                    <a:lstStyle/>
                    <a:p>
                      <a:pPr algn="ctr"/>
                      <a:r>
                        <a:rPr sz="110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商务对接</a:t>
                      </a:r>
                    </a:p>
                  </a:txBody>
                  <a:tcPr>
                    <a:solidFill>
                      <a:srgbClr val="F2F6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0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商家邀约、赞助、各方协调与报批配合</a:t>
                      </a:r>
                    </a:p>
                  </a:txBody>
                  <a:tcPr>
                    <a:solidFill>
                      <a:srgbClr val="F2F6FB"/>
                    </a:solidFill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1338560" y="6419088"/>
            <a:ext cx="73152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000" b="0">
                <a:solidFill>
                  <a:srgbClr val="707070"/>
                </a:solidFill>
                <a:latin typeface="微软雅黑"/>
                <a:ea typeface="微软雅黑"/>
              </a:rPr>
              <a:t>11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78992"/>
          </a:xfrm>
          <a:prstGeom prst="rect">
            <a:avLst/>
          </a:prstGeom>
          <a:solidFill>
            <a:srgbClr val="1F4E7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078992"/>
            <a:ext cx="2926080" cy="64008"/>
          </a:xfrm>
          <a:prstGeom prst="rect">
            <a:avLst/>
          </a:prstGeom>
          <a:solidFill>
            <a:srgbClr val="E06A1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164592"/>
            <a:ext cx="10972800" cy="77724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r>
              <a:rPr sz="2500" b="1">
                <a:solidFill>
                  <a:srgbClr val="FFFFFF"/>
                </a:solidFill>
                <a:latin typeface="微软雅黑"/>
                <a:ea typeface="微软雅黑"/>
              </a:rPr>
              <a:t>九、整体筹备排期（倒排）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66928" y="1188720"/>
            <a:ext cx="109728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r>
              <a:rPr sz="1100" b="0">
                <a:solidFill>
                  <a:srgbClr val="E06A10"/>
                </a:solidFill>
                <a:latin typeface="微软雅黑"/>
                <a:ea typeface="微软雅黑"/>
              </a:rPr>
              <a:t>TIMELINE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03504" y="1572768"/>
          <a:ext cx="10972800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7440"/>
                <a:gridCol w="8595360"/>
              </a:tblGrid>
              <a:tr h="365760"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微软雅黑"/>
                          <a:ea typeface="微软雅黑"/>
                        </a:rPr>
                        <a:t>阶段</a:t>
                      </a:r>
                    </a:p>
                  </a:txBody>
                  <a:tcPr>
                    <a:solidFill>
                      <a:srgbClr val="1F4E7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微软雅黑"/>
                          <a:ea typeface="微软雅黑"/>
                        </a:rPr>
                        <a:t>任务</a:t>
                      </a:r>
                    </a:p>
                  </a:txBody>
                  <a:tcPr>
                    <a:solidFill>
                      <a:srgbClr val="1F4E79"/>
                    </a:solidFill>
                  </a:tcPr>
                </a:tc>
              </a:tr>
              <a:tr h="365760">
                <a:tc>
                  <a:txBody>
                    <a:bodyPr wrap="square"/>
                    <a:lstStyle/>
                    <a:p>
                      <a:pPr algn="ctr"/>
                      <a:r>
                        <a:rPr sz="105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即时</a:t>
                      </a:r>
                    </a:p>
                  </a:txBody>
                  <a:tcPr>
                    <a:solidFill>
                      <a:srgbClr val="F2F6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05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推文全部发布；提案+设计初稿（主KV/门头/氛围）输出</a:t>
                      </a:r>
                    </a:p>
                  </a:txBody>
                  <a:tcPr>
                    <a:solidFill>
                      <a:srgbClr val="F2F6FB"/>
                    </a:solidFill>
                  </a:tcPr>
                </a:tc>
              </a:tr>
              <a:tr h="365760">
                <a:tc>
                  <a:txBody>
                    <a:bodyPr wrap="square"/>
                    <a:lstStyle/>
                    <a:p>
                      <a:pPr algn="ctr"/>
                      <a:r>
                        <a:rPr sz="105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第 1 阶段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05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提案与设计提报→修改；商家邀约、嘉宾报审、无人机报备启动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 wrap="square"/>
                    <a:lstStyle/>
                    <a:p>
                      <a:pPr algn="ctr"/>
                      <a:r>
                        <a:rPr sz="105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第 2 阶段</a:t>
                      </a:r>
                    </a:p>
                  </a:txBody>
                  <a:tcPr>
                    <a:solidFill>
                      <a:srgbClr val="F2F6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05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设计定版+报价提交合并申报→比价</a:t>
                      </a:r>
                    </a:p>
                  </a:txBody>
                  <a:tcPr>
                    <a:solidFill>
                      <a:srgbClr val="F2F6FB"/>
                    </a:solidFill>
                  </a:tcPr>
                </a:tc>
              </a:tr>
              <a:tr h="365760">
                <a:tc>
                  <a:txBody>
                    <a:bodyPr wrap="square"/>
                    <a:lstStyle/>
                    <a:p>
                      <a:pPr algn="ctr"/>
                      <a:r>
                        <a:rPr sz="105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第 3 阶段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05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制作打样与大货；直播方案与点位测试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 wrap="square"/>
                    <a:lstStyle/>
                    <a:p>
                      <a:pPr algn="ctr"/>
                      <a:r>
                        <a:rPr sz="105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活动前 2–3 天</a:t>
                      </a:r>
                    </a:p>
                  </a:txBody>
                  <a:tcPr>
                    <a:solidFill>
                      <a:srgbClr val="F2F6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05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进场安装、亮化调试、彩排对表</a:t>
                      </a:r>
                    </a:p>
                  </a:txBody>
                  <a:tcPr>
                    <a:solidFill>
                      <a:srgbClr val="F2F6FB"/>
                    </a:solidFill>
                  </a:tcPr>
                </a:tc>
              </a:tr>
              <a:tr h="365760">
                <a:tc>
                  <a:txBody>
                    <a:bodyPr wrap="square"/>
                    <a:lstStyle/>
                    <a:p>
                      <a:pPr algn="ctr"/>
                      <a:r>
                        <a:rPr sz="105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活动日 / 活动后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05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现场执行/直播/应急 → 撤场、复用回收、传播延续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1338560" y="6419088"/>
            <a:ext cx="73152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000" b="0">
                <a:solidFill>
                  <a:srgbClr val="707070"/>
                </a:solidFill>
                <a:latin typeface="微软雅黑"/>
                <a:ea typeface="微软雅黑"/>
              </a:rPr>
              <a:t>12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78992"/>
          </a:xfrm>
          <a:prstGeom prst="rect">
            <a:avLst/>
          </a:prstGeom>
          <a:solidFill>
            <a:srgbClr val="1F4E7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078992"/>
            <a:ext cx="2926080" cy="64008"/>
          </a:xfrm>
          <a:prstGeom prst="rect">
            <a:avLst/>
          </a:prstGeom>
          <a:solidFill>
            <a:srgbClr val="E06A1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164592"/>
            <a:ext cx="10972800" cy="77724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r>
              <a:rPr sz="2500" b="1">
                <a:solidFill>
                  <a:srgbClr val="FFFFFF"/>
                </a:solidFill>
                <a:latin typeface="微软雅黑"/>
                <a:ea typeface="微软雅黑"/>
              </a:rPr>
              <a:t>十、风险预案 &amp; 效果预期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66928" y="1188720"/>
            <a:ext cx="109728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r>
              <a:rPr sz="1100" b="0">
                <a:solidFill>
                  <a:srgbClr val="E06A10"/>
                </a:solidFill>
                <a:latin typeface="微软雅黑"/>
                <a:ea typeface="微软雅黑"/>
              </a:rPr>
              <a:t>RISK &amp; KPI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554480"/>
            <a:ext cx="10972800" cy="4846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>
              <a:lnSpc>
                <a:spcPct val="112000"/>
              </a:lnSpc>
              <a:spcAft>
                <a:spcPts val="700"/>
              </a:spcAft>
            </a:pPr>
            <a:r>
              <a:rPr sz="1300" b="1">
                <a:solidFill>
                  <a:srgbClr val="E06A10"/>
                </a:solidFill>
                <a:latin typeface="微软雅黑"/>
                <a:ea typeface="微软雅黑"/>
              </a:rPr>
              <a:t>● </a:t>
            </a:r>
            <a:r>
              <a:rPr sz="1500" b="1">
                <a:solidFill>
                  <a:srgbClr val="222A35"/>
                </a:solidFill>
                <a:latin typeface="微软雅黑"/>
                <a:ea typeface="微软雅黑"/>
              </a:rPr>
              <a:t>风险预案</a:t>
            </a:r>
          </a:p>
          <a:p>
            <a:pPr lvl="1">
              <a:lnSpc>
                <a:spcPct val="112000"/>
              </a:lnSpc>
              <a:spcAft>
                <a:spcPts val="700"/>
              </a:spcAft>
            </a:pPr>
            <a:r>
              <a:rPr sz="1250" b="0">
                <a:solidFill>
                  <a:srgbClr val="404040"/>
                </a:solidFill>
                <a:latin typeface="微软雅黑"/>
                <a:ea typeface="微软雅黑"/>
              </a:rPr>
              <a:t>–  无人机无法报备 → 取消并以炸街收尾/滨水灯光替代出圈</a:t>
            </a:r>
          </a:p>
          <a:p>
            <a:pPr lvl="1">
              <a:lnSpc>
                <a:spcPct val="112000"/>
              </a:lnSpc>
              <a:spcAft>
                <a:spcPts val="700"/>
              </a:spcAft>
            </a:pPr>
            <a:r>
              <a:rPr sz="1250" b="0">
                <a:solidFill>
                  <a:srgbClr val="404040"/>
                </a:solidFill>
                <a:latin typeface="微软雅黑"/>
                <a:ea typeface="微软雅黑"/>
              </a:rPr>
              <a:t>–  嘉宾档期冲突 → 先报名单，本地嘉宾兜底；直播信号 → 关键点位备固定机位</a:t>
            </a:r>
          </a:p>
          <a:p>
            <a:pPr lvl="1">
              <a:lnSpc>
                <a:spcPct val="112000"/>
              </a:lnSpc>
              <a:spcAft>
                <a:spcPts val="700"/>
              </a:spcAft>
            </a:pPr>
            <a:r>
              <a:rPr sz="1250" b="0">
                <a:solidFill>
                  <a:srgbClr val="404040"/>
                </a:solidFill>
                <a:latin typeface="微软雅黑"/>
                <a:ea typeface="微软雅黑"/>
              </a:rPr>
              <a:t>–  高温/降雨 → 遮阳补水雨棚预案，时段灵活调整</a:t>
            </a:r>
          </a:p>
          <a:p>
            <a:pPr>
              <a:lnSpc>
                <a:spcPct val="112000"/>
              </a:lnSpc>
              <a:spcAft>
                <a:spcPts val="700"/>
              </a:spcAft>
            </a:pPr>
            <a:r>
              <a:rPr sz="1300" b="1">
                <a:solidFill>
                  <a:srgbClr val="E06A10"/>
                </a:solidFill>
                <a:latin typeface="微软雅黑"/>
                <a:ea typeface="微软雅黑"/>
              </a:rPr>
              <a:t>● </a:t>
            </a:r>
            <a:r>
              <a:rPr sz="1500" b="1">
                <a:solidFill>
                  <a:srgbClr val="222A35"/>
                </a:solidFill>
                <a:latin typeface="微软雅黑"/>
                <a:ea typeface="微软雅黑"/>
              </a:rPr>
              <a:t>效果预期（KPI 建议）</a:t>
            </a:r>
          </a:p>
          <a:p>
            <a:pPr lvl="1">
              <a:lnSpc>
                <a:spcPct val="112000"/>
              </a:lnSpc>
              <a:spcAft>
                <a:spcPts val="700"/>
              </a:spcAft>
            </a:pPr>
            <a:r>
              <a:rPr sz="1250" b="0">
                <a:solidFill>
                  <a:srgbClr val="404040"/>
                </a:solidFill>
                <a:latin typeface="微软雅黑"/>
                <a:ea typeface="微软雅黑"/>
              </a:rPr>
              <a:t>–  到场人流与跨市游客占比、商家成交/消费拉动</a:t>
            </a:r>
          </a:p>
          <a:p>
            <a:pPr lvl="1">
              <a:lnSpc>
                <a:spcPct val="112000"/>
              </a:lnSpc>
              <a:spcAft>
                <a:spcPts val="700"/>
              </a:spcAft>
            </a:pPr>
            <a:r>
              <a:rPr sz="1250" b="0">
                <a:solidFill>
                  <a:srgbClr val="404040"/>
                </a:solidFill>
                <a:latin typeface="微软雅黑"/>
                <a:ea typeface="微软雅黑"/>
              </a:rPr>
              <a:t>–  直播观看与互动、话题曝光、媒体报道量；打卡量、企业签约数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338560" y="6419088"/>
            <a:ext cx="73152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000" b="0">
                <a:solidFill>
                  <a:srgbClr val="707070"/>
                </a:solidFill>
                <a:latin typeface="微软雅黑"/>
                <a:ea typeface="微软雅黑"/>
              </a:rPr>
              <a:t>13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78992"/>
          </a:xfrm>
          <a:prstGeom prst="rect">
            <a:avLst/>
          </a:prstGeom>
          <a:solidFill>
            <a:srgbClr val="1F4E7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078992"/>
            <a:ext cx="2926080" cy="64008"/>
          </a:xfrm>
          <a:prstGeom prst="rect">
            <a:avLst/>
          </a:prstGeom>
          <a:solidFill>
            <a:srgbClr val="E06A1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164592"/>
            <a:ext cx="10972800" cy="77724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r>
              <a:rPr sz="2500" b="1">
                <a:solidFill>
                  <a:srgbClr val="FFFFFF"/>
                </a:solidFill>
                <a:latin typeface="微软雅黑"/>
                <a:ea typeface="微软雅黑"/>
              </a:rPr>
              <a:t>十一、待确认事项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66928" y="1188720"/>
            <a:ext cx="109728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r>
              <a:rPr sz="1100" b="0">
                <a:solidFill>
                  <a:srgbClr val="E06A10"/>
                </a:solidFill>
                <a:latin typeface="微软雅黑"/>
                <a:ea typeface="微软雅黑"/>
              </a:rPr>
              <a:t>TO CONFIRM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554480"/>
            <a:ext cx="10972800" cy="4846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>
              <a:lnSpc>
                <a:spcPct val="112000"/>
              </a:lnSpc>
              <a:spcAft>
                <a:spcPts val="700"/>
              </a:spcAft>
            </a:pPr>
            <a:r>
              <a:rPr sz="1300" b="1">
                <a:solidFill>
                  <a:srgbClr val="E06A10"/>
                </a:solidFill>
                <a:latin typeface="微软雅黑"/>
                <a:ea typeface="微软雅黑"/>
              </a:rPr>
              <a:t>● </a:t>
            </a:r>
            <a:r>
              <a:rPr sz="1500" b="1">
                <a:solidFill>
                  <a:srgbClr val="222A35"/>
                </a:solidFill>
                <a:latin typeface="微软雅黑"/>
                <a:ea typeface="微软雅黑"/>
              </a:rPr>
              <a:t>活动确切日期与各节目时长（流程定稿）</a:t>
            </a:r>
          </a:p>
          <a:p>
            <a:pPr>
              <a:lnSpc>
                <a:spcPct val="112000"/>
              </a:lnSpc>
              <a:spcAft>
                <a:spcPts val="700"/>
              </a:spcAft>
            </a:pPr>
            <a:r>
              <a:rPr sz="1300" b="1">
                <a:solidFill>
                  <a:srgbClr val="E06A10"/>
                </a:solidFill>
                <a:latin typeface="微软雅黑"/>
                <a:ea typeface="微软雅黑"/>
              </a:rPr>
              <a:t>● </a:t>
            </a:r>
            <a:r>
              <a:rPr sz="1500" b="1">
                <a:solidFill>
                  <a:srgbClr val="222A35"/>
                </a:solidFill>
                <a:latin typeface="微软雅黑"/>
                <a:ea typeface="微软雅黑"/>
              </a:rPr>
              <a:t>预算总盘（装置规模、文创、嘉宾层级）</a:t>
            </a:r>
          </a:p>
          <a:p>
            <a:pPr>
              <a:lnSpc>
                <a:spcPct val="112000"/>
              </a:lnSpc>
              <a:spcAft>
                <a:spcPts val="700"/>
              </a:spcAft>
            </a:pPr>
            <a:r>
              <a:rPr sz="1300" b="1">
                <a:solidFill>
                  <a:srgbClr val="E06A10"/>
                </a:solidFill>
                <a:latin typeface="微软雅黑"/>
                <a:ea typeface="微软雅黑"/>
              </a:rPr>
              <a:t>● </a:t>
            </a:r>
            <a:r>
              <a:rPr sz="1500" b="1">
                <a:solidFill>
                  <a:srgbClr val="222A35"/>
                </a:solidFill>
                <a:latin typeface="微软雅黑"/>
                <a:ea typeface="微软雅黑"/>
              </a:rPr>
              <a:t>嘉宾邀约层级与名单；无人机报备结果</a:t>
            </a:r>
          </a:p>
          <a:p>
            <a:pPr>
              <a:lnSpc>
                <a:spcPct val="112000"/>
              </a:lnSpc>
              <a:spcAft>
                <a:spcPts val="700"/>
              </a:spcAft>
            </a:pPr>
            <a:r>
              <a:rPr sz="1300" b="1">
                <a:solidFill>
                  <a:srgbClr val="E06A10"/>
                </a:solidFill>
                <a:latin typeface="微软雅黑"/>
                <a:ea typeface="微软雅黑"/>
              </a:rPr>
              <a:t>● </a:t>
            </a:r>
            <a:r>
              <a:rPr sz="1500" b="1">
                <a:solidFill>
                  <a:srgbClr val="222A35"/>
                </a:solidFill>
                <a:latin typeface="微软雅黑"/>
                <a:ea typeface="微软雅黑"/>
              </a:rPr>
              <a:t>主标语与是否设计专属吉祥物 IP</a:t>
            </a:r>
          </a:p>
          <a:p>
            <a:pPr>
              <a:lnSpc>
                <a:spcPct val="112000"/>
              </a:lnSpc>
              <a:spcAft>
                <a:spcPts val="700"/>
              </a:spcAft>
            </a:pPr>
            <a:r>
              <a:rPr sz="1300" b="1">
                <a:solidFill>
                  <a:srgbClr val="E06A10"/>
                </a:solidFill>
                <a:latin typeface="微软雅黑"/>
                <a:ea typeface="微软雅黑"/>
              </a:rPr>
              <a:t>● </a:t>
            </a:r>
            <a:r>
              <a:rPr sz="1500" b="1">
                <a:solidFill>
                  <a:srgbClr val="222A35"/>
                </a:solidFill>
                <a:latin typeface="微软雅黑"/>
                <a:ea typeface="微软雅黑"/>
              </a:rPr>
              <a:t>现场资料：孙文西步行街实测、体育馆平面与电源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338560" y="6419088"/>
            <a:ext cx="73152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000" b="0">
                <a:solidFill>
                  <a:srgbClr val="707070"/>
                </a:solidFill>
                <a:latin typeface="微软雅黑"/>
                <a:ea typeface="微软雅黑"/>
              </a:rPr>
              <a:t>14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F4E79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82296"/>
          </a:xfrm>
          <a:prstGeom prst="rect">
            <a:avLst/>
          </a:prstGeom>
          <a:solidFill>
            <a:srgbClr val="E06A1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22960" y="2331720"/>
            <a:ext cx="10607040" cy="1097280"/>
          </a:xfrm>
          <a:prstGeom prst="rect">
            <a:avLst/>
          </a:prstGeom>
          <a:noFill/>
        </p:spPr>
        <p:txBody>
          <a:bodyPr wrap="square" anchor="b" lIns="0" rIns="0" tIns="0" bIns="0">
            <a:spAutoFit/>
          </a:bodyPr>
          <a:lstStyle/>
          <a:p>
            <a:r>
              <a:rPr sz="3000" b="1">
                <a:solidFill>
                  <a:srgbClr val="FFFFFF"/>
                </a:solidFill>
                <a:latin typeface="微软雅黑"/>
                <a:ea typeface="微软雅黑"/>
              </a:rPr>
              <a:t>一条会打篮球的百年老街，等你来主场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41248" y="3520440"/>
            <a:ext cx="10607040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r>
              <a:rPr sz="1500" b="0">
                <a:solidFill>
                  <a:srgbClr val="CFE0F3"/>
                </a:solidFill>
                <a:latin typeface="微软雅黑"/>
                <a:ea typeface="微软雅黑"/>
              </a:rPr>
              <a:t>中山·孙文西步行街 工BA嘉年华 · 整体创意策划提案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78992"/>
          </a:xfrm>
          <a:prstGeom prst="rect">
            <a:avLst/>
          </a:prstGeom>
          <a:solidFill>
            <a:srgbClr val="1F4E7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078992"/>
            <a:ext cx="2926080" cy="64008"/>
          </a:xfrm>
          <a:prstGeom prst="rect">
            <a:avLst/>
          </a:prstGeom>
          <a:solidFill>
            <a:srgbClr val="E06A1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164592"/>
            <a:ext cx="10972800" cy="77724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r>
              <a:rPr sz="2500" b="1">
                <a:solidFill>
                  <a:srgbClr val="FFFFFF"/>
                </a:solidFill>
                <a:latin typeface="微软雅黑"/>
                <a:ea typeface="微软雅黑"/>
              </a:rPr>
              <a:t>提案概览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66928" y="1188720"/>
            <a:ext cx="109728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r>
              <a:rPr sz="1100" b="0">
                <a:solidFill>
                  <a:srgbClr val="E06A10"/>
                </a:solidFill>
                <a:latin typeface="微软雅黑"/>
                <a:ea typeface="微软雅黑"/>
              </a:rPr>
              <a:t>OVERVIEW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03504" y="1572768"/>
          <a:ext cx="10972798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3119"/>
                <a:gridCol w="8869679"/>
              </a:tblGrid>
              <a:tr h="365760">
                <a:tc>
                  <a:txBody>
                    <a:bodyPr/>
                    <a:lstStyle/>
                    <a:p>
                      <a:pPr algn="ctr"/>
                      <a:r>
                        <a:rPr sz="1200" b="1">
                          <a:solidFill>
                            <a:srgbClr val="FFFFFF"/>
                          </a:solidFill>
                          <a:latin typeface="微软雅黑"/>
                          <a:ea typeface="微软雅黑"/>
                        </a:rPr>
                        <a:t>项目</a:t>
                      </a:r>
                    </a:p>
                  </a:txBody>
                  <a:tcPr>
                    <a:solidFill>
                      <a:srgbClr val="1F4E7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>
                          <a:solidFill>
                            <a:srgbClr val="FFFFFF"/>
                          </a:solidFill>
                          <a:latin typeface="微软雅黑"/>
                          <a:ea typeface="微软雅黑"/>
                        </a:rPr>
                        <a:t>内容</a:t>
                      </a:r>
                    </a:p>
                  </a:txBody>
                  <a:tcPr>
                    <a:solidFill>
                      <a:srgbClr val="1F4E79"/>
                    </a:solidFill>
                  </a:tcPr>
                </a:tc>
              </a:tr>
              <a:tr h="365760"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大创意主题</a:t>
                      </a:r>
                    </a:p>
                  </a:txBody>
                  <a:tcPr>
                    <a:solidFill>
                      <a:srgbClr val="F2F6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「热血骑楼 · 工BA嘉年华」——把百年骑楼老街变成“城市篮球主场”</a:t>
                      </a:r>
                    </a:p>
                  </a:txBody>
                  <a:tcPr>
                    <a:solidFill>
                      <a:srgbClr val="F2F6FB"/>
                    </a:solidFill>
                  </a:tcPr>
                </a:tc>
              </a:tr>
              <a:tr h="365760"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主标语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跟着赛事去旅行 · 中山工BA嘉年华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活动性质</a:t>
                      </a:r>
                    </a:p>
                  </a:txBody>
                  <a:tcPr>
                    <a:solidFill>
                      <a:srgbClr val="F2F6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工BA片区赛 预热庆典嘉年华（正式开赛 8 月 8 日）</a:t>
                      </a:r>
                    </a:p>
                  </a:txBody>
                  <a:tcPr>
                    <a:solidFill>
                      <a:srgbClr val="F2F6FB"/>
                    </a:solidFill>
                  </a:tcPr>
                </a:tc>
              </a:tr>
              <a:tr h="365760"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时间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七月底某工作日〔待定〕，建议 下午—夜间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地点</a:t>
                      </a:r>
                    </a:p>
                  </a:txBody>
                  <a:tcPr>
                    <a:solidFill>
                      <a:srgbClr val="F2F6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孙文西步行街（主场）· 体育馆 · 香山剧场 · 大庙下 · 岐江桥滨水</a:t>
                      </a:r>
                    </a:p>
                  </a:txBody>
                  <a:tcPr>
                    <a:solidFill>
                      <a:srgbClr val="F2F6FB"/>
                    </a:solidFill>
                  </a:tcPr>
                </a:tc>
              </a:tr>
              <a:tr h="365760"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核心目标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引流 → 带动消费 → 促进企业合作（现场签约）→ 延续赛事热度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1338560" y="6419088"/>
            <a:ext cx="73152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000" b="0">
                <a:solidFill>
                  <a:srgbClr val="707070"/>
                </a:solidFill>
                <a:latin typeface="微软雅黑"/>
                <a:ea typeface="微软雅黑"/>
              </a:rPr>
              <a:t>1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78992"/>
          </a:xfrm>
          <a:prstGeom prst="rect">
            <a:avLst/>
          </a:prstGeom>
          <a:solidFill>
            <a:srgbClr val="1F4E7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078992"/>
            <a:ext cx="2926080" cy="64008"/>
          </a:xfrm>
          <a:prstGeom prst="rect">
            <a:avLst/>
          </a:prstGeom>
          <a:solidFill>
            <a:srgbClr val="E06A1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164592"/>
            <a:ext cx="10972800" cy="77724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r>
              <a:rPr sz="2500" b="1">
                <a:solidFill>
                  <a:srgbClr val="FFFFFF"/>
                </a:solidFill>
                <a:latin typeface="微软雅黑"/>
                <a:ea typeface="微软雅黑"/>
              </a:rPr>
              <a:t>一、洞察与策略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66928" y="1188720"/>
            <a:ext cx="109728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r>
              <a:rPr sz="1100" b="0">
                <a:solidFill>
                  <a:srgbClr val="E06A10"/>
                </a:solidFill>
                <a:latin typeface="微软雅黑"/>
                <a:ea typeface="微软雅黑"/>
              </a:rPr>
              <a:t>INSIGHT &amp; STRATEGY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554480"/>
            <a:ext cx="10972800" cy="4846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>
              <a:lnSpc>
                <a:spcPct val="112000"/>
              </a:lnSpc>
              <a:spcAft>
                <a:spcPts val="700"/>
              </a:spcAft>
            </a:pPr>
            <a:r>
              <a:rPr sz="1300" b="1">
                <a:solidFill>
                  <a:srgbClr val="E06A10"/>
                </a:solidFill>
                <a:latin typeface="微软雅黑"/>
                <a:ea typeface="微软雅黑"/>
              </a:rPr>
              <a:t>● </a:t>
            </a:r>
            <a:r>
              <a:rPr sz="1500" b="1">
                <a:solidFill>
                  <a:srgbClr val="222A35"/>
                </a:solidFill>
                <a:latin typeface="微软雅黑"/>
                <a:ea typeface="微软雅黑"/>
              </a:rPr>
              <a:t>背景洞察</a:t>
            </a:r>
          </a:p>
          <a:p>
            <a:pPr lvl="1">
              <a:lnSpc>
                <a:spcPct val="112000"/>
              </a:lnSpc>
              <a:spcAft>
                <a:spcPts val="700"/>
              </a:spcAft>
            </a:pPr>
            <a:r>
              <a:rPr sz="1250" b="0">
                <a:solidFill>
                  <a:srgbClr val="404040"/>
                </a:solidFill>
                <a:latin typeface="微软雅黑"/>
                <a:ea typeface="微软雅黑"/>
              </a:rPr>
              <a:t>–  赛事热度可借势：NBA 落幕、篮球正热，预热活动接棒造势</a:t>
            </a:r>
          </a:p>
          <a:p>
            <a:pPr lvl="1">
              <a:lnSpc>
                <a:spcPct val="112000"/>
              </a:lnSpc>
              <a:spcAft>
                <a:spcPts val="700"/>
              </a:spcAft>
            </a:pPr>
            <a:r>
              <a:rPr sz="1250" b="0">
                <a:solidFill>
                  <a:srgbClr val="404040"/>
                </a:solidFill>
                <a:latin typeface="微软雅黑"/>
                <a:ea typeface="微软雅黑"/>
              </a:rPr>
              <a:t>–  城市文旅要场景：“跟着赛事去旅行”需要可逛可玩可消费可打卡的承接地</a:t>
            </a:r>
          </a:p>
          <a:p>
            <a:pPr lvl="1">
              <a:lnSpc>
                <a:spcPct val="112000"/>
              </a:lnSpc>
              <a:spcAft>
                <a:spcPts val="700"/>
              </a:spcAft>
            </a:pPr>
            <a:r>
              <a:rPr sz="1250" b="0">
                <a:solidFill>
                  <a:srgbClr val="404040"/>
                </a:solidFill>
                <a:latin typeface="微软雅黑"/>
                <a:ea typeface="微软雅黑"/>
              </a:rPr>
              <a:t>–  老街资源是富矿：孙文西骑楼是中山地标与流量入口，叠加篮球既出片又带商气</a:t>
            </a:r>
          </a:p>
          <a:p>
            <a:pPr>
              <a:lnSpc>
                <a:spcPct val="112000"/>
              </a:lnSpc>
              <a:spcAft>
                <a:spcPts val="700"/>
              </a:spcAft>
            </a:pPr>
            <a:r>
              <a:rPr sz="1300" b="1">
                <a:solidFill>
                  <a:srgbClr val="E06A10"/>
                </a:solidFill>
                <a:latin typeface="微软雅黑"/>
                <a:ea typeface="微软雅黑"/>
              </a:rPr>
              <a:t>● </a:t>
            </a:r>
            <a:r>
              <a:rPr sz="1500" b="1">
                <a:solidFill>
                  <a:srgbClr val="222A35"/>
                </a:solidFill>
                <a:latin typeface="微软雅黑"/>
                <a:ea typeface="微软雅黑"/>
              </a:rPr>
              <a:t>三大核心策略</a:t>
            </a:r>
          </a:p>
          <a:p>
            <a:pPr lvl="1">
              <a:lnSpc>
                <a:spcPct val="112000"/>
              </a:lnSpc>
              <a:spcAft>
                <a:spcPts val="700"/>
              </a:spcAft>
            </a:pPr>
            <a:r>
              <a:rPr sz="1250" b="0">
                <a:solidFill>
                  <a:srgbClr val="404040"/>
                </a:solidFill>
                <a:latin typeface="微软雅黑"/>
                <a:ea typeface="微软雅黑"/>
              </a:rPr>
              <a:t>–  ① 赛事 IP 延续　② 城市场景化体验　③ 社交传播裂变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338560" y="6419088"/>
            <a:ext cx="73152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000" b="0">
                <a:solidFill>
                  <a:srgbClr val="707070"/>
                </a:solidFill>
                <a:latin typeface="微软雅黑"/>
                <a:ea typeface="微软雅黑"/>
              </a:rPr>
              <a:t>2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78992"/>
          </a:xfrm>
          <a:prstGeom prst="rect">
            <a:avLst/>
          </a:prstGeom>
          <a:solidFill>
            <a:srgbClr val="1F4E7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078992"/>
            <a:ext cx="2926080" cy="64008"/>
          </a:xfrm>
          <a:prstGeom prst="rect">
            <a:avLst/>
          </a:prstGeom>
          <a:solidFill>
            <a:srgbClr val="E06A1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164592"/>
            <a:ext cx="10972800" cy="77724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r>
              <a:rPr sz="2500" b="1">
                <a:solidFill>
                  <a:srgbClr val="FFFFFF"/>
                </a:solidFill>
                <a:latin typeface="微软雅黑"/>
                <a:ea typeface="微软雅黑"/>
              </a:rPr>
              <a:t>二、大创意（Big Idea）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66928" y="1188720"/>
            <a:ext cx="109728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r>
              <a:rPr sz="1100" b="0">
                <a:solidFill>
                  <a:srgbClr val="E06A10"/>
                </a:solidFill>
                <a:latin typeface="微软雅黑"/>
                <a:ea typeface="微软雅黑"/>
              </a:rPr>
              <a:t>THE BIG IDEA</a:t>
            </a:r>
          </a:p>
        </p:txBody>
      </p:sp>
      <p:sp>
        <p:nvSpPr>
          <p:cNvPr id="6" name="Rectangle 5"/>
          <p:cNvSpPr/>
          <p:nvPr/>
        </p:nvSpPr>
        <p:spPr>
          <a:xfrm>
            <a:off x="603504" y="1737360"/>
            <a:ext cx="10972800" cy="1051560"/>
          </a:xfrm>
          <a:prstGeom prst="rect">
            <a:avLst/>
          </a:prstGeom>
          <a:solidFill>
            <a:srgbClr val="F2F6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47088"/>
            <a:ext cx="10424160" cy="8686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r>
              <a:rPr sz="2800" b="1">
                <a:solidFill>
                  <a:srgbClr val="E06A10"/>
                </a:solidFill>
                <a:latin typeface="微软雅黑"/>
                <a:ea typeface="微软雅黑"/>
              </a:rPr>
              <a:t>「热血骑楼 · 工BA嘉年华」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" y="3063240"/>
            <a:ext cx="10972800" cy="31089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>
              <a:lnSpc>
                <a:spcPct val="120000"/>
              </a:lnSpc>
              <a:spcAft>
                <a:spcPts val="800"/>
              </a:spcAft>
            </a:pPr>
            <a:r>
              <a:rPr sz="1600" b="0">
                <a:solidFill>
                  <a:srgbClr val="222A35"/>
                </a:solidFill>
                <a:latin typeface="微软雅黑"/>
                <a:ea typeface="微软雅黑"/>
              </a:rPr>
              <a:t>以孙文西骑楼连续拱券为“城市球场”的舞台，把篮球的热血与老街的烟火融为一体——</a:t>
            </a:r>
          </a:p>
          <a:p>
            <a:pPr>
              <a:lnSpc>
                <a:spcPct val="120000"/>
              </a:lnSpc>
              <a:spcAft>
                <a:spcPts val="800"/>
              </a:spcAft>
            </a:pPr>
            <a:r>
              <a:rPr sz="1600" b="0">
                <a:solidFill>
                  <a:srgbClr val="222A35"/>
                </a:solidFill>
                <a:latin typeface="微软雅黑"/>
                <a:ea typeface="微软雅黑"/>
              </a:rPr>
              <a:t>一条街就是一座主场，市民与游客既是观众也是球迷。</a:t>
            </a:r>
          </a:p>
          <a:p>
            <a:pPr>
              <a:lnSpc>
                <a:spcPct val="120000"/>
              </a:lnSpc>
              <a:spcAft>
                <a:spcPts val="800"/>
              </a:spcAft>
            </a:pPr>
            <a:r>
              <a:rPr sz="1600" b="0">
                <a:solidFill>
                  <a:srgbClr val="222A35"/>
                </a:solidFill>
                <a:latin typeface="微软雅黑"/>
                <a:ea typeface="微软雅黑"/>
              </a:rPr>
              <a:t>沿用工BA蓝主视觉，叠加骑楼暖色与中山非遗（飞龙/醒狮）元素，</a:t>
            </a:r>
          </a:p>
          <a:p>
            <a:pPr>
              <a:lnSpc>
                <a:spcPct val="120000"/>
              </a:lnSpc>
              <a:spcAft>
                <a:spcPts val="800"/>
              </a:spcAft>
            </a:pPr>
            <a:r>
              <a:rPr sz="1600" b="0">
                <a:solidFill>
                  <a:srgbClr val="222A35"/>
                </a:solidFill>
                <a:latin typeface="微软雅黑"/>
                <a:ea typeface="微软雅黑"/>
              </a:rPr>
              <a:t>形成既潮、又有城市记忆点的嘉年华气质。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338560" y="6419088"/>
            <a:ext cx="73152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000" b="0">
                <a:solidFill>
                  <a:srgbClr val="707070"/>
                </a:solidFill>
                <a:latin typeface="微软雅黑"/>
                <a:ea typeface="微软雅黑"/>
              </a:rPr>
              <a:t>3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78992"/>
          </a:xfrm>
          <a:prstGeom prst="rect">
            <a:avLst/>
          </a:prstGeom>
          <a:solidFill>
            <a:srgbClr val="1F4E7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078992"/>
            <a:ext cx="2926080" cy="64008"/>
          </a:xfrm>
          <a:prstGeom prst="rect">
            <a:avLst/>
          </a:prstGeom>
          <a:solidFill>
            <a:srgbClr val="E06A1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164592"/>
            <a:ext cx="10972800" cy="77724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r>
              <a:rPr sz="2500" b="1">
                <a:solidFill>
                  <a:srgbClr val="FFFFFF"/>
                </a:solidFill>
                <a:latin typeface="微软雅黑"/>
                <a:ea typeface="微软雅黑"/>
              </a:rPr>
              <a:t>二、主题如何落到三大场景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66928" y="1188720"/>
            <a:ext cx="109728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r>
              <a:rPr sz="1100" b="0">
                <a:solidFill>
                  <a:srgbClr val="E06A10"/>
                </a:solidFill>
                <a:latin typeface="微软雅黑"/>
                <a:ea typeface="微软雅黑"/>
              </a:rPr>
              <a:t>THEME × SCENES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03504" y="1572768"/>
          <a:ext cx="10972800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6080"/>
                <a:gridCol w="8046720"/>
              </a:tblGrid>
              <a:tr h="365760">
                <a:tc>
                  <a:txBody>
                    <a:bodyPr/>
                    <a:lstStyle/>
                    <a:p>
                      <a:pPr algn="ctr"/>
                      <a:r>
                        <a:rPr sz="1200" b="1">
                          <a:solidFill>
                            <a:srgbClr val="FFFFFF"/>
                          </a:solidFill>
                          <a:latin typeface="微软雅黑"/>
                          <a:ea typeface="微软雅黑"/>
                        </a:rPr>
                        <a:t>场景</a:t>
                      </a:r>
                    </a:p>
                  </a:txBody>
                  <a:tcPr>
                    <a:solidFill>
                      <a:srgbClr val="1F4E7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>
                          <a:solidFill>
                            <a:srgbClr val="FFFFFF"/>
                          </a:solidFill>
                          <a:latin typeface="微软雅黑"/>
                          <a:ea typeface="微软雅黑"/>
                        </a:rPr>
                        <a:t>主题落点</a:t>
                      </a:r>
                    </a:p>
                  </a:txBody>
                  <a:tcPr>
                    <a:solidFill>
                      <a:srgbClr val="1F4E79"/>
                    </a:solidFill>
                  </a:tcPr>
                </a:tc>
              </a:tr>
              <a:tr h="365760"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体育馆（庆典）</a:t>
                      </a:r>
                    </a:p>
                  </a:txBody>
                  <a:tcPr>
                    <a:solidFill>
                      <a:srgbClr val="F2F6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荣耀主场——三大节目（非遗飞龙拼“中山”/工会原创歌曲/机器人）+ 预热宣告 + 企业签约</a:t>
                      </a:r>
                    </a:p>
                  </a:txBody>
                  <a:tcPr>
                    <a:solidFill>
                      <a:srgbClr val="F2F6FB"/>
                    </a:solidFill>
                  </a:tcPr>
                </a:tc>
              </a:tr>
              <a:tr h="365760"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孙文西步行街（嘉年华）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城市球场——门头/氛围/20摊位中山好物/巨型篮球打卡/集章动线/夜间灯光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岐江桥滨水（出圈）</a:t>
                      </a:r>
                    </a:p>
                  </a:txBody>
                  <a:tcPr>
                    <a:solidFill>
                      <a:srgbClr val="F2F6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热血夜空——500 架无人机拼“工BA”字样（待报备）</a:t>
                      </a:r>
                    </a:p>
                  </a:txBody>
                  <a:tcPr>
                    <a:solidFill>
                      <a:srgbClr val="F2F6FB"/>
                    </a:solidFill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1338560" y="6419088"/>
            <a:ext cx="73152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000" b="0">
                <a:solidFill>
                  <a:srgbClr val="707070"/>
                </a:solidFill>
                <a:latin typeface="微软雅黑"/>
                <a:ea typeface="微软雅黑"/>
              </a:rPr>
              <a:t>4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78992"/>
          </a:xfrm>
          <a:prstGeom prst="rect">
            <a:avLst/>
          </a:prstGeom>
          <a:solidFill>
            <a:srgbClr val="1F4E7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078992"/>
            <a:ext cx="2926080" cy="64008"/>
          </a:xfrm>
          <a:prstGeom prst="rect">
            <a:avLst/>
          </a:prstGeom>
          <a:solidFill>
            <a:srgbClr val="E06A1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164592"/>
            <a:ext cx="10972800" cy="77724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r>
              <a:rPr sz="2500" b="1">
                <a:solidFill>
                  <a:srgbClr val="FFFFFF"/>
                </a:solidFill>
                <a:latin typeface="微软雅黑"/>
                <a:ea typeface="微软雅黑"/>
              </a:rPr>
              <a:t>三、目标受众与一日体验旅程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66928" y="1188720"/>
            <a:ext cx="109728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r>
              <a:rPr sz="1100" b="0">
                <a:solidFill>
                  <a:srgbClr val="E06A10"/>
                </a:solidFill>
                <a:latin typeface="微软雅黑"/>
                <a:ea typeface="微软雅黑"/>
              </a:rPr>
              <a:t>AUDIENCE JOURNEY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03504" y="1572768"/>
          <a:ext cx="10972800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4560"/>
                <a:gridCol w="8778240"/>
              </a:tblGrid>
              <a:tr h="365760">
                <a:tc>
                  <a:txBody>
                    <a:bodyPr/>
                    <a:lstStyle/>
                    <a:p>
                      <a:pPr algn="ctr"/>
                      <a:r>
                        <a:rPr sz="1150" b="1">
                          <a:solidFill>
                            <a:srgbClr val="FFFFFF"/>
                          </a:solidFill>
                          <a:latin typeface="微软雅黑"/>
                          <a:ea typeface="微软雅黑"/>
                        </a:rPr>
                        <a:t>阶段</a:t>
                      </a:r>
                    </a:p>
                  </a:txBody>
                  <a:tcPr>
                    <a:solidFill>
                      <a:srgbClr val="1F4E7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50" b="1">
                          <a:solidFill>
                            <a:srgbClr val="FFFFFF"/>
                          </a:solidFill>
                          <a:latin typeface="微软雅黑"/>
                          <a:ea typeface="微软雅黑"/>
                        </a:rPr>
                        <a:t>体验</a:t>
                      </a:r>
                    </a:p>
                  </a:txBody>
                  <a:tcPr>
                    <a:solidFill>
                      <a:srgbClr val="1F4E79"/>
                    </a:solidFill>
                  </a:tcPr>
                </a:tc>
              </a:tr>
              <a:tr h="365760">
                <a:tc>
                  <a:txBody>
                    <a:bodyPr wrap="square"/>
                    <a:lstStyle/>
                    <a:p>
                      <a:pPr algn="ctr"/>
                      <a:r>
                        <a:rPr sz="110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到达·入场</a:t>
                      </a:r>
                    </a:p>
                  </a:txBody>
                  <a:tcPr>
                    <a:solidFill>
                      <a:srgbClr val="F2F6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0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主入口门头仪式感 → 主 KV 合影墙打卡 → 领集章卡</a:t>
                      </a:r>
                    </a:p>
                  </a:txBody>
                  <a:tcPr>
                    <a:solidFill>
                      <a:srgbClr val="F2F6FB"/>
                    </a:solidFill>
                  </a:tcPr>
                </a:tc>
              </a:tr>
              <a:tr h="365760">
                <a:tc>
                  <a:txBody>
                    <a:bodyPr wrap="square"/>
                    <a:lstStyle/>
                    <a:p>
                      <a:pPr algn="ctr"/>
                      <a:r>
                        <a:rPr sz="110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逛玩·消费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0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逛 20 个“中山好物”摊位 → 吃喝 → 购文创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 wrap="square"/>
                    <a:lstStyle/>
                    <a:p>
                      <a:pPr algn="ctr"/>
                      <a:r>
                        <a:rPr sz="110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打卡·互动</a:t>
                      </a:r>
                    </a:p>
                  </a:txBody>
                  <a:tcPr>
                    <a:solidFill>
                      <a:srgbClr val="F2F6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0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巨型篮球/灯箱字/骑楼合影框 → 集章 → 投篮互动</a:t>
                      </a:r>
                    </a:p>
                  </a:txBody>
                  <a:tcPr>
                    <a:solidFill>
                      <a:srgbClr val="F2F6FB"/>
                    </a:solidFill>
                  </a:tcPr>
                </a:tc>
              </a:tr>
              <a:tr h="365760">
                <a:tc>
                  <a:txBody>
                    <a:bodyPr wrap="square"/>
                    <a:lstStyle/>
                    <a:p>
                      <a:pPr algn="ctr"/>
                      <a:r>
                        <a:rPr sz="110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观演·高潮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0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快闪/文艺/机器人 → 傍晚领导炸街氛围高潮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 wrap="square"/>
                    <a:lstStyle/>
                    <a:p>
                      <a:pPr algn="ctr"/>
                      <a:r>
                        <a:rPr sz="110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夜间·出圈</a:t>
                      </a:r>
                    </a:p>
                  </a:txBody>
                  <a:tcPr>
                    <a:solidFill>
                      <a:srgbClr val="F2F6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0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夜间灯光 → 岐江桥无人机 → 兑换文创</a:t>
                      </a:r>
                    </a:p>
                  </a:txBody>
                  <a:tcPr>
                    <a:solidFill>
                      <a:srgbClr val="F2F6FB"/>
                    </a:solidFill>
                  </a:tcPr>
                </a:tc>
              </a:tr>
              <a:tr h="365760">
                <a:tc>
                  <a:txBody>
                    <a:bodyPr wrap="square"/>
                    <a:lstStyle/>
                    <a:p>
                      <a:pPr algn="ctr"/>
                      <a:r>
                        <a:rPr sz="110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线上·延展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0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多点位游走直播全程同步，话题传播裂变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1338560" y="6419088"/>
            <a:ext cx="73152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000" b="0">
                <a:solidFill>
                  <a:srgbClr val="707070"/>
                </a:solidFill>
                <a:latin typeface="微软雅黑"/>
                <a:ea typeface="微软雅黑"/>
              </a:rPr>
              <a:t>5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78992"/>
          </a:xfrm>
          <a:prstGeom prst="rect">
            <a:avLst/>
          </a:prstGeom>
          <a:solidFill>
            <a:srgbClr val="1F4E7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078992"/>
            <a:ext cx="2926080" cy="64008"/>
          </a:xfrm>
          <a:prstGeom prst="rect">
            <a:avLst/>
          </a:prstGeom>
          <a:solidFill>
            <a:srgbClr val="E06A1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164592"/>
            <a:ext cx="10972800" cy="77724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r>
              <a:rPr sz="2500" b="1">
                <a:solidFill>
                  <a:srgbClr val="FFFFFF"/>
                </a:solidFill>
                <a:latin typeface="微软雅黑"/>
                <a:ea typeface="微软雅黑"/>
              </a:rPr>
              <a:t>四、活动时间安排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66928" y="1188720"/>
            <a:ext cx="109728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r>
              <a:rPr sz="1100" b="0">
                <a:solidFill>
                  <a:srgbClr val="E06A10"/>
                </a:solidFill>
                <a:latin typeface="微软雅黑"/>
                <a:ea typeface="微软雅黑"/>
              </a:rPr>
              <a:t>TIMING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554480"/>
            <a:ext cx="10972800" cy="4846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>
              <a:lnSpc>
                <a:spcPct val="112000"/>
              </a:lnSpc>
              <a:spcAft>
                <a:spcPts val="700"/>
              </a:spcAft>
            </a:pPr>
            <a:r>
              <a:rPr sz="1300" b="1">
                <a:solidFill>
                  <a:srgbClr val="E06A10"/>
                </a:solidFill>
                <a:latin typeface="微软雅黑"/>
                <a:ea typeface="微软雅黑"/>
              </a:rPr>
              <a:t>● </a:t>
            </a:r>
            <a:r>
              <a:rPr sz="1500" b="1">
                <a:solidFill>
                  <a:srgbClr val="222A35"/>
                </a:solidFill>
                <a:latin typeface="微软雅黑"/>
                <a:ea typeface="微软雅黑"/>
              </a:rPr>
              <a:t>整体周期</a:t>
            </a:r>
          </a:p>
          <a:p>
            <a:pPr lvl="1">
              <a:lnSpc>
                <a:spcPct val="112000"/>
              </a:lnSpc>
              <a:spcAft>
                <a:spcPts val="700"/>
              </a:spcAft>
            </a:pPr>
            <a:r>
              <a:rPr sz="1250" b="0">
                <a:solidFill>
                  <a:srgbClr val="404040"/>
                </a:solidFill>
                <a:latin typeface="微软雅黑"/>
                <a:ea typeface="微软雅黑"/>
              </a:rPr>
              <a:t>–  预热期：即日—活动前（推文今日发、直播预告、商家/嘉宾、媒体）</a:t>
            </a:r>
          </a:p>
          <a:p>
            <a:pPr lvl="1">
              <a:lnSpc>
                <a:spcPct val="112000"/>
              </a:lnSpc>
              <a:spcAft>
                <a:spcPts val="700"/>
              </a:spcAft>
            </a:pPr>
            <a:r>
              <a:rPr sz="1250" b="0">
                <a:solidFill>
                  <a:srgbClr val="404040"/>
                </a:solidFill>
                <a:latin typeface="微软雅黑"/>
                <a:ea typeface="微软雅黑"/>
              </a:rPr>
              <a:t>–  活动日：七月底某工作日〔待定〕</a:t>
            </a:r>
          </a:p>
          <a:p>
            <a:pPr lvl="1">
              <a:lnSpc>
                <a:spcPct val="112000"/>
              </a:lnSpc>
              <a:spcAft>
                <a:spcPts val="700"/>
              </a:spcAft>
            </a:pPr>
            <a:r>
              <a:rPr sz="1250" b="0">
                <a:solidFill>
                  <a:srgbClr val="404040"/>
                </a:solidFill>
                <a:latin typeface="微软雅黑"/>
                <a:ea typeface="微软雅黑"/>
              </a:rPr>
              <a:t>–  延续期：活动后—8 月 8 日开赛（话题延续、为开赛导流）</a:t>
            </a:r>
          </a:p>
          <a:p>
            <a:pPr>
              <a:lnSpc>
                <a:spcPct val="112000"/>
              </a:lnSpc>
              <a:spcAft>
                <a:spcPts val="700"/>
              </a:spcAft>
            </a:pPr>
            <a:r>
              <a:rPr sz="1300" b="1">
                <a:solidFill>
                  <a:srgbClr val="E06A10"/>
                </a:solidFill>
                <a:latin typeface="微软雅黑"/>
                <a:ea typeface="微软雅黑"/>
              </a:rPr>
              <a:t>● </a:t>
            </a:r>
            <a:r>
              <a:rPr sz="1500" b="1">
                <a:solidFill>
                  <a:srgbClr val="222A35"/>
                </a:solidFill>
                <a:latin typeface="微软雅黑"/>
                <a:ea typeface="微软雅黑"/>
              </a:rPr>
              <a:t>活动日时段（建议）</a:t>
            </a:r>
          </a:p>
          <a:p>
            <a:pPr lvl="1">
              <a:lnSpc>
                <a:spcPct val="112000"/>
              </a:lnSpc>
              <a:spcAft>
                <a:spcPts val="700"/>
              </a:spcAft>
            </a:pPr>
            <a:r>
              <a:rPr sz="1250" b="0">
                <a:solidFill>
                  <a:srgbClr val="404040"/>
                </a:solidFill>
                <a:latin typeface="微软雅黑"/>
                <a:ea typeface="微软雅黑"/>
              </a:rPr>
              <a:t>–  日间：摊位开放、打卡集章启动</a:t>
            </a:r>
          </a:p>
          <a:p>
            <a:pPr lvl="1">
              <a:lnSpc>
                <a:spcPct val="112000"/>
              </a:lnSpc>
              <a:spcAft>
                <a:spcPts val="700"/>
              </a:spcAft>
            </a:pPr>
            <a:r>
              <a:rPr sz="1250" b="0">
                <a:solidFill>
                  <a:srgbClr val="404040"/>
                </a:solidFill>
                <a:latin typeface="微软雅黑"/>
                <a:ea typeface="微软雅黑"/>
              </a:rPr>
              <a:t>–  傍晚：体育馆庆典三大节目 + 签约 + 领导炸街（高潮）</a:t>
            </a:r>
          </a:p>
          <a:p>
            <a:pPr lvl="1">
              <a:lnSpc>
                <a:spcPct val="112000"/>
              </a:lnSpc>
              <a:spcAft>
                <a:spcPts val="700"/>
              </a:spcAft>
            </a:pPr>
            <a:r>
              <a:rPr sz="1250" b="0">
                <a:solidFill>
                  <a:srgbClr val="404040"/>
                </a:solidFill>
                <a:latin typeface="微软雅黑"/>
                <a:ea typeface="微软雅黑"/>
              </a:rPr>
              <a:t>–  夜间：剧场文艺、岐江桥无人机、夜间灯光、直播收官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338560" y="6419088"/>
            <a:ext cx="73152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000" b="0">
                <a:solidFill>
                  <a:srgbClr val="707070"/>
                </a:solidFill>
                <a:latin typeface="微软雅黑"/>
                <a:ea typeface="微软雅黑"/>
              </a:rPr>
              <a:t>6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78992"/>
          </a:xfrm>
          <a:prstGeom prst="rect">
            <a:avLst/>
          </a:prstGeom>
          <a:solidFill>
            <a:srgbClr val="1F4E7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078992"/>
            <a:ext cx="2926080" cy="64008"/>
          </a:xfrm>
          <a:prstGeom prst="rect">
            <a:avLst/>
          </a:prstGeom>
          <a:solidFill>
            <a:srgbClr val="E06A1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164592"/>
            <a:ext cx="10972800" cy="77724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r>
              <a:rPr sz="2500" b="1">
                <a:solidFill>
                  <a:srgbClr val="FFFFFF"/>
                </a:solidFill>
                <a:latin typeface="微软雅黑"/>
                <a:ea typeface="微软雅黑"/>
              </a:rPr>
              <a:t>五、活动当天流程（Run of Show · 建议）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66928" y="1188720"/>
            <a:ext cx="109728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r>
              <a:rPr sz="1100" b="0">
                <a:solidFill>
                  <a:srgbClr val="E06A10"/>
                </a:solidFill>
                <a:latin typeface="微软雅黑"/>
                <a:ea typeface="微软雅黑"/>
              </a:rPr>
              <a:t>RUN OF SHOW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03504" y="1572768"/>
          <a:ext cx="10972798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44984"/>
                <a:gridCol w="2039192"/>
                <a:gridCol w="1650775"/>
                <a:gridCol w="3495759"/>
                <a:gridCol w="1942088"/>
              </a:tblGrid>
              <a:tr h="365760">
                <a:tc>
                  <a:txBody>
                    <a:bodyPr/>
                    <a:lstStyle/>
                    <a:p>
                      <a:pPr algn="ctr"/>
                      <a:r>
                        <a:rPr sz="950" b="1">
                          <a:solidFill>
                            <a:srgbClr val="FFFFFF"/>
                          </a:solidFill>
                          <a:latin typeface="微软雅黑"/>
                          <a:ea typeface="微软雅黑"/>
                        </a:rPr>
                        <a:t>时间</a:t>
                      </a:r>
                    </a:p>
                  </a:txBody>
                  <a:tcPr>
                    <a:solidFill>
                      <a:srgbClr val="1F4E7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950" b="1">
                          <a:solidFill>
                            <a:srgbClr val="FFFFFF"/>
                          </a:solidFill>
                          <a:latin typeface="微软雅黑"/>
                          <a:ea typeface="微软雅黑"/>
                        </a:rPr>
                        <a:t>环节</a:t>
                      </a:r>
                    </a:p>
                  </a:txBody>
                  <a:tcPr>
                    <a:solidFill>
                      <a:srgbClr val="1F4E7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950" b="1">
                          <a:solidFill>
                            <a:srgbClr val="FFFFFF"/>
                          </a:solidFill>
                          <a:latin typeface="微软雅黑"/>
                          <a:ea typeface="微软雅黑"/>
                        </a:rPr>
                        <a:t>区域</a:t>
                      </a:r>
                    </a:p>
                  </a:txBody>
                  <a:tcPr>
                    <a:solidFill>
                      <a:srgbClr val="1F4E7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950" b="1">
                          <a:solidFill>
                            <a:srgbClr val="FFFFFF"/>
                          </a:solidFill>
                          <a:latin typeface="微软雅黑"/>
                          <a:ea typeface="微软雅黑"/>
                        </a:rPr>
                        <a:t>内容</a:t>
                      </a:r>
                    </a:p>
                  </a:txBody>
                  <a:tcPr>
                    <a:solidFill>
                      <a:srgbClr val="1F4E7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950" b="1">
                          <a:solidFill>
                            <a:srgbClr val="FFFFFF"/>
                          </a:solidFill>
                          <a:latin typeface="微软雅黑"/>
                          <a:ea typeface="微软雅黑"/>
                        </a:rPr>
                        <a:t>主责</a:t>
                      </a:r>
                    </a:p>
                  </a:txBody>
                  <a:tcPr>
                    <a:solidFill>
                      <a:srgbClr val="1F4E79"/>
                    </a:solidFill>
                  </a:tcPr>
                </a:tc>
              </a:tr>
              <a:tr h="365760">
                <a:tc>
                  <a:txBody>
                    <a:bodyPr wrap="square"/>
                    <a:lstStyle/>
                    <a:p>
                      <a:pPr algn="ctr"/>
                      <a:r>
                        <a:rPr sz="90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14:00–21:00</a:t>
                      </a:r>
                    </a:p>
                  </a:txBody>
                  <a:tcPr>
                    <a:solidFill>
                      <a:srgbClr val="F2F6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90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嘉年华开放</a:t>
                      </a:r>
                    </a:p>
                  </a:txBody>
                  <a:tcPr>
                    <a:solidFill>
                      <a:srgbClr val="F2F6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90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步行街</a:t>
                      </a:r>
                    </a:p>
                  </a:txBody>
                  <a:tcPr>
                    <a:solidFill>
                      <a:srgbClr val="F2F6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90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20摊位中山好物+文创+打卡集章</a:t>
                      </a:r>
                    </a:p>
                  </a:txBody>
                  <a:tcPr>
                    <a:solidFill>
                      <a:srgbClr val="F2F6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90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执行团队+商家</a:t>
                      </a:r>
                    </a:p>
                  </a:txBody>
                  <a:tcPr>
                    <a:solidFill>
                      <a:srgbClr val="F2F6FB"/>
                    </a:solidFill>
                  </a:tcPr>
                </a:tc>
              </a:tr>
              <a:tr h="365760">
                <a:tc>
                  <a:txBody>
                    <a:bodyPr wrap="square"/>
                    <a:lstStyle/>
                    <a:p>
                      <a:pPr algn="ctr"/>
                      <a:r>
                        <a:rPr sz="90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15:00–16:00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90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嘉宾/媒体签到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90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体育馆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90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接待、媒体区就位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90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主办/对接方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 wrap="square"/>
                    <a:lstStyle/>
                    <a:p>
                      <a:pPr algn="ctr"/>
                      <a:r>
                        <a:rPr sz="90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16:00–16:40</a:t>
                      </a:r>
                    </a:p>
                  </a:txBody>
                  <a:tcPr>
                    <a:solidFill>
                      <a:srgbClr val="F2F6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90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庆典·三大节目</a:t>
                      </a:r>
                    </a:p>
                  </a:txBody>
                  <a:tcPr>
                    <a:solidFill>
                      <a:srgbClr val="F2F6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90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体育馆</a:t>
                      </a:r>
                    </a:p>
                  </a:txBody>
                  <a:tcPr>
                    <a:solidFill>
                      <a:srgbClr val="F2F6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90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飞龙拼“中山”/工会原创歌曲/机器人</a:t>
                      </a:r>
                    </a:p>
                  </a:txBody>
                  <a:tcPr>
                    <a:solidFill>
                      <a:srgbClr val="F2F6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90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演出方</a:t>
                      </a:r>
                    </a:p>
                  </a:txBody>
                  <a:tcPr>
                    <a:solidFill>
                      <a:srgbClr val="F2F6FB"/>
                    </a:solidFill>
                  </a:tcPr>
                </a:tc>
              </a:tr>
              <a:tr h="365760">
                <a:tc>
                  <a:txBody>
                    <a:bodyPr wrap="square"/>
                    <a:lstStyle/>
                    <a:p>
                      <a:pPr algn="ctr"/>
                      <a:r>
                        <a:rPr sz="90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16:40–17:00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90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预热宣告+签约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90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体育馆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90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预告开赛+现场电子签约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90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主办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 wrap="square"/>
                    <a:lstStyle/>
                    <a:p>
                      <a:pPr algn="ctr"/>
                      <a:r>
                        <a:rPr sz="90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17:00–18:30</a:t>
                      </a:r>
                    </a:p>
                  </a:txBody>
                  <a:tcPr>
                    <a:solidFill>
                      <a:srgbClr val="F2F6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90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领导炸街巡看</a:t>
                      </a:r>
                    </a:p>
                  </a:txBody>
                  <a:tcPr>
                    <a:solidFill>
                      <a:srgbClr val="F2F6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90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步行街</a:t>
                      </a:r>
                    </a:p>
                  </a:txBody>
                  <a:tcPr>
                    <a:solidFill>
                      <a:srgbClr val="F2F6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90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沿街巡看(机器人元素)+大庙下快闪</a:t>
                      </a:r>
                    </a:p>
                  </a:txBody>
                  <a:tcPr>
                    <a:solidFill>
                      <a:srgbClr val="F2F6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90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主办+执行团队</a:t>
                      </a:r>
                    </a:p>
                  </a:txBody>
                  <a:tcPr>
                    <a:solidFill>
                      <a:srgbClr val="F2F6FB"/>
                    </a:solidFill>
                  </a:tcPr>
                </a:tc>
              </a:tr>
              <a:tr h="365760">
                <a:tc>
                  <a:txBody>
                    <a:bodyPr wrap="square"/>
                    <a:lstStyle/>
                    <a:p>
                      <a:pPr algn="ctr"/>
                      <a:r>
                        <a:rPr sz="90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17:30–18:00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90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文艺演出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90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香山剧场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90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送文艺+剧场外机器人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90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演出方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 wrap="square"/>
                    <a:lstStyle/>
                    <a:p>
                      <a:pPr algn="ctr"/>
                      <a:r>
                        <a:rPr sz="90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16:00–20:00</a:t>
                      </a:r>
                    </a:p>
                  </a:txBody>
                  <a:tcPr>
                    <a:solidFill>
                      <a:srgbClr val="F2F6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90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游走直播</a:t>
                      </a:r>
                    </a:p>
                  </a:txBody>
                  <a:tcPr>
                    <a:solidFill>
                      <a:srgbClr val="F2F6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90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全区域</a:t>
                      </a:r>
                    </a:p>
                  </a:txBody>
                  <a:tcPr>
                    <a:solidFill>
                      <a:srgbClr val="F2F6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90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主播串联+嘉宾互动+点位讲解</a:t>
                      </a:r>
                    </a:p>
                  </a:txBody>
                  <a:tcPr>
                    <a:solidFill>
                      <a:srgbClr val="F2F6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90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直播技术方</a:t>
                      </a:r>
                    </a:p>
                  </a:txBody>
                  <a:tcPr>
                    <a:solidFill>
                      <a:srgbClr val="F2F6FB"/>
                    </a:solidFill>
                  </a:tcPr>
                </a:tc>
              </a:tr>
              <a:tr h="365760">
                <a:tc>
                  <a:txBody>
                    <a:bodyPr wrap="square"/>
                    <a:lstStyle/>
                    <a:p>
                      <a:pPr algn="ctr"/>
                      <a:r>
                        <a:rPr sz="90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20:00–20:20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90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无人机表演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90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岐江桥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90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500架拼“工BA”〔待报备〕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90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无人机方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 wrap="square"/>
                    <a:lstStyle/>
                    <a:p>
                      <a:pPr algn="ctr"/>
                      <a:r>
                        <a:rPr sz="90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20:20 起</a:t>
                      </a:r>
                    </a:p>
                  </a:txBody>
                  <a:tcPr>
                    <a:solidFill>
                      <a:srgbClr val="F2F6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90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夜间游逛</a:t>
                      </a:r>
                    </a:p>
                  </a:txBody>
                  <a:tcPr>
                    <a:solidFill>
                      <a:srgbClr val="F2F6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90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步行街</a:t>
                      </a:r>
                    </a:p>
                  </a:txBody>
                  <a:tcPr>
                    <a:solidFill>
                      <a:srgbClr val="F2F6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90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夜间灯光+消费+文创兑换</a:t>
                      </a:r>
                    </a:p>
                  </a:txBody>
                  <a:tcPr>
                    <a:solidFill>
                      <a:srgbClr val="F2F6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90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执行团队</a:t>
                      </a:r>
                    </a:p>
                  </a:txBody>
                  <a:tcPr>
                    <a:solidFill>
                      <a:srgbClr val="F2F6FB"/>
                    </a:solidFill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1338560" y="6419088"/>
            <a:ext cx="73152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000" b="0">
                <a:solidFill>
                  <a:srgbClr val="707070"/>
                </a:solidFill>
                <a:latin typeface="微软雅黑"/>
                <a:ea typeface="微软雅黑"/>
              </a:rPr>
              <a:t>7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78992"/>
          </a:xfrm>
          <a:prstGeom prst="rect">
            <a:avLst/>
          </a:prstGeom>
          <a:solidFill>
            <a:srgbClr val="1F4E7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078992"/>
            <a:ext cx="2926080" cy="64008"/>
          </a:xfrm>
          <a:prstGeom prst="rect">
            <a:avLst/>
          </a:prstGeom>
          <a:solidFill>
            <a:srgbClr val="E06A1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164592"/>
            <a:ext cx="10972800" cy="77724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r>
              <a:rPr sz="2500" b="1">
                <a:solidFill>
                  <a:srgbClr val="FFFFFF"/>
                </a:solidFill>
                <a:latin typeface="微软雅黑"/>
                <a:ea typeface="微软雅黑"/>
              </a:rPr>
              <a:t>六、内容亮点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66928" y="1188720"/>
            <a:ext cx="109728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r>
              <a:rPr sz="1100" b="0">
                <a:solidFill>
                  <a:srgbClr val="E06A10"/>
                </a:solidFill>
                <a:latin typeface="微软雅黑"/>
                <a:ea typeface="微软雅黑"/>
              </a:rPr>
              <a:t>HIGHLIGHTS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554480"/>
            <a:ext cx="10972800" cy="4846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>
              <a:lnSpc>
                <a:spcPct val="112000"/>
              </a:lnSpc>
              <a:spcAft>
                <a:spcPts val="700"/>
              </a:spcAft>
            </a:pPr>
            <a:r>
              <a:rPr sz="1300" b="1">
                <a:solidFill>
                  <a:srgbClr val="E06A10"/>
                </a:solidFill>
                <a:latin typeface="微软雅黑"/>
                <a:ea typeface="微软雅黑"/>
              </a:rPr>
              <a:t>● </a:t>
            </a:r>
            <a:r>
              <a:rPr sz="1500" b="1">
                <a:solidFill>
                  <a:srgbClr val="222A35"/>
                </a:solidFill>
                <a:latin typeface="微软雅黑"/>
                <a:ea typeface="微软雅黑"/>
              </a:rPr>
              <a:t>非遗飞龙拼“中山”——63 米金龙+6 狮变换城市字样，荣耀感拉满</a:t>
            </a:r>
          </a:p>
          <a:p>
            <a:pPr>
              <a:lnSpc>
                <a:spcPct val="112000"/>
              </a:lnSpc>
              <a:spcAft>
                <a:spcPts val="700"/>
              </a:spcAft>
            </a:pPr>
            <a:r>
              <a:rPr sz="1300" b="1">
                <a:solidFill>
                  <a:srgbClr val="E06A10"/>
                </a:solidFill>
                <a:latin typeface="微软雅黑"/>
                <a:ea typeface="微软雅黑"/>
              </a:rPr>
              <a:t>● </a:t>
            </a:r>
            <a:r>
              <a:rPr sz="1500" b="1">
                <a:solidFill>
                  <a:srgbClr val="222A35"/>
                </a:solidFill>
                <a:latin typeface="微软雅黑"/>
                <a:ea typeface="微软雅黑"/>
              </a:rPr>
              <a:t>机器人元素贯穿——体育馆/剧场外/炸街沿线，科技+体育记忆点</a:t>
            </a:r>
          </a:p>
          <a:p>
            <a:pPr>
              <a:lnSpc>
                <a:spcPct val="112000"/>
              </a:lnSpc>
              <a:spcAft>
                <a:spcPts val="700"/>
              </a:spcAft>
            </a:pPr>
            <a:r>
              <a:rPr sz="1300" b="1">
                <a:solidFill>
                  <a:srgbClr val="E06A10"/>
                </a:solidFill>
                <a:latin typeface="微软雅黑"/>
                <a:ea typeface="微软雅黑"/>
              </a:rPr>
              <a:t>● </a:t>
            </a:r>
            <a:r>
              <a:rPr sz="1500" b="1">
                <a:solidFill>
                  <a:srgbClr val="222A35"/>
                </a:solidFill>
                <a:latin typeface="微软雅黑"/>
                <a:ea typeface="微软雅黑"/>
              </a:rPr>
              <a:t>巨型篮球打卡 + 集章动线——串联全街，提升停留与传播</a:t>
            </a:r>
          </a:p>
          <a:p>
            <a:pPr>
              <a:lnSpc>
                <a:spcPct val="112000"/>
              </a:lnSpc>
              <a:spcAft>
                <a:spcPts val="700"/>
              </a:spcAft>
            </a:pPr>
            <a:r>
              <a:rPr sz="1300" b="1">
                <a:solidFill>
                  <a:srgbClr val="E06A10"/>
                </a:solidFill>
                <a:latin typeface="微软雅黑"/>
                <a:ea typeface="微软雅黑"/>
              </a:rPr>
              <a:t>● </a:t>
            </a:r>
            <a:r>
              <a:rPr sz="1500" b="1">
                <a:solidFill>
                  <a:srgbClr val="222A35"/>
                </a:solidFill>
                <a:latin typeface="微软雅黑"/>
                <a:ea typeface="微软雅黑"/>
              </a:rPr>
              <a:t>500 架无人机夜空秀——岐江桥拼“工BA”，制造出圈话题（待报备）</a:t>
            </a:r>
          </a:p>
          <a:p>
            <a:pPr>
              <a:lnSpc>
                <a:spcPct val="112000"/>
              </a:lnSpc>
              <a:spcAft>
                <a:spcPts val="700"/>
              </a:spcAft>
            </a:pPr>
            <a:r>
              <a:rPr sz="1300" b="1">
                <a:solidFill>
                  <a:srgbClr val="E06A10"/>
                </a:solidFill>
                <a:latin typeface="微软雅黑"/>
                <a:ea typeface="微软雅黑"/>
              </a:rPr>
              <a:t>● </a:t>
            </a:r>
            <a:r>
              <a:rPr sz="1500" b="1">
                <a:solidFill>
                  <a:srgbClr val="222A35"/>
                </a:solidFill>
                <a:latin typeface="微软雅黑"/>
                <a:ea typeface="微软雅黑"/>
              </a:rPr>
              <a:t>多点位游走直播——专业主播+本地球员/工会代表互动，线上节目化</a:t>
            </a:r>
          </a:p>
          <a:p>
            <a:pPr>
              <a:lnSpc>
                <a:spcPct val="112000"/>
              </a:lnSpc>
              <a:spcAft>
                <a:spcPts val="700"/>
              </a:spcAft>
            </a:pPr>
            <a:r>
              <a:rPr sz="1300" b="1">
                <a:solidFill>
                  <a:srgbClr val="E06A10"/>
                </a:solidFill>
                <a:latin typeface="微软雅黑"/>
                <a:ea typeface="微软雅黑"/>
              </a:rPr>
              <a:t>● </a:t>
            </a:r>
            <a:r>
              <a:rPr sz="1500" b="1">
                <a:solidFill>
                  <a:srgbClr val="222A35"/>
                </a:solidFill>
                <a:latin typeface="微软雅黑"/>
                <a:ea typeface="微软雅黑"/>
              </a:rPr>
              <a:t>企业签约仪式——把“促进合作”做成可视化高光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338560" y="6419088"/>
            <a:ext cx="73152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000" b="0">
                <a:solidFill>
                  <a:srgbClr val="707070"/>
                </a:solidFill>
                <a:latin typeface="微软雅黑"/>
                <a:ea typeface="微软雅黑"/>
              </a:rPr>
              <a:t>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