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2743200"/>
            <a:ext cx="12191695" cy="82296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15600" cy="137160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r>
              <a:rPr sz="4000" b="1">
                <a:solidFill>
                  <a:srgbClr val="FFFFFF"/>
                </a:solidFill>
                <a:latin typeface="微软雅黑"/>
                <a:ea typeface="微软雅黑"/>
              </a:rPr>
              <a:t>中山·孙文西步行街  工BA嘉年华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248" y="2971800"/>
            <a:ext cx="10515600" cy="9144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2400" b="0">
                <a:solidFill>
                  <a:srgbClr val="CFE0F3"/>
                </a:solidFill>
                <a:latin typeface="微软雅黑"/>
                <a:ea typeface="微软雅黑"/>
              </a:rPr>
              <a:t>整体设计执行方案 · 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5852160"/>
            <a:ext cx="1051560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AEC6E0"/>
                </a:solidFill>
                <a:latin typeface="微软雅黑"/>
                <a:ea typeface="微软雅黑"/>
              </a:rPr>
              <a:t>设计执行方  |  讨论稿  |  涉及具体单位/品牌已角色化，真实地名/数量保留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九、文创产品设计（成套 IP）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MERCHANDISE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600200"/>
          <a:ext cx="10972799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4312"/>
                <a:gridCol w="6184669"/>
                <a:gridCol w="2493818"/>
              </a:tblGrid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类别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示例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用途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随身小件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徽章/冰箱贴/钥匙扣/亚克力立牌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赠送/售卖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实用周边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帆布袋/折扇/文化衫/球衣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赠送/售卖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纪念收藏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球星卡/纪念卡/迷你篮球/明信片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集章兑换/售卖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IP 主推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嘉年华吉祥物公仔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售卖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十、步行街打卡点 / 互动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CHECK-IN SPOTS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主 KV 合影墙（异形背景墙 + 立体logo + 灯光）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巨型篮球 / 扣篮网红打卡装置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“我在中山看工BA”发光立体字（夜间出片）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集章打卡线——串联摊位/节点，集满兑换文创，带动全街动线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骑楼主题合影框 · 投篮/AR 互动（可选，按预算）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十一、体育馆 — 协助设计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GYMNASIUM (ASSIST)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氛围设计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入口主KV形象墙 · 主通道吊旗/挂幅 · 场边围挡/背景板 · 看台条幅 · 导视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打卡点（建议 3–4 处）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主视觉合影墙 · 冠军/荣耀打卡 · 3D篮球互动 · “工BA”灯光签名墙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平面图/可布置区/电源点位 待现场确认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十二、设计交付物总清单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DELIVERABLES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600200"/>
          <a:ext cx="10972798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9796"/>
                <a:gridCol w="5114440"/>
                <a:gridCol w="1859796"/>
                <a:gridCol w="2138766"/>
              </a:tblGrid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模块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交付物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数量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5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状态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主KV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主KV+3延展+社媒切图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 套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待设计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门头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门头 A、B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 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待设计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氛围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道旗/装置/地贴/灯光等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全街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待设计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摊位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标准摊位+排布图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20 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待设计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文创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成套文创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8–12 款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待确认款数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打卡点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步行街打卡装置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3–5 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待设计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体育馆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氛围+打卡点设计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全馆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协助·待现场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12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十三、设计与制作排期（倒排）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TIMELINE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600200"/>
          <a:ext cx="109728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9144000"/>
              </a:tblGrid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阶段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内容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阶段 1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主KV+门头+氛围概念图（先让甲方感受整体效果）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阶段 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提案甲方 → 收集意见 → 修改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阶段 3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终稿定版（含摊位/文创/打卡/体育馆）+ 输出制作文件与报价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阶段 4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文创打样 → 大货制作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阶段 5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进场安装、调试、亮化测试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活动日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现场值守、应急补位 → 活动后撤场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十四、报价概要 &amp; 下一步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QUOTE &amp; NEXT STEPS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报价范围：设计费 + 步行街制作物料 + 20 摊位 + 文创 + 打卡 + 非遗飞龙表演 + 直播 + 综合费用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已附《设计执行报价单》(Excel)：30 项明细，单价待填、金额自动计算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体育馆内部打卡点物料引荐本地供应商，原则不在我方报价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下一步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甲方提供：工BA官方VI · 步行街/体育馆现场资料 · 预算 · 确切日期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我方先出主KV+门头+氛围初稿 → 提案 → 定版 → 正式报价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F4E7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3291840"/>
            <a:ext cx="12191695" cy="82296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22960" y="2377440"/>
            <a:ext cx="10515600" cy="1097280"/>
          </a:xfrm>
          <a:prstGeom prst="rect">
            <a:avLst/>
          </a:prstGeom>
          <a:noFill/>
        </p:spPr>
        <p:txBody>
          <a:bodyPr wrap="square" anchor="b" lIns="0" rIns="0" tIns="0" bIns="0">
            <a:spAutoFit/>
          </a:bodyPr>
          <a:lstStyle/>
          <a:p>
            <a:r>
              <a:rPr sz="3000" b="1">
                <a:solidFill>
                  <a:srgbClr val="FFFFFF"/>
                </a:solidFill>
                <a:latin typeface="微软雅黑"/>
                <a:ea typeface="微软雅黑"/>
              </a:rPr>
              <a:t>期待与您共同打造这场城市篮球嘉年华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1248" y="3520440"/>
            <a:ext cx="10515600" cy="6400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600" b="0">
                <a:solidFill>
                  <a:srgbClr val="CFE0F3"/>
                </a:solidFill>
                <a:latin typeface="微软雅黑"/>
                <a:ea typeface="微软雅黑"/>
              </a:rPr>
              <a:t>中山·孙文西步行街 工BA嘉年华 · 整体设计执行方案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一、活动概述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PROJECT OVERVIEW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工BA片区赛 预热嘉年华，主场之一：中山·孙文西步行街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时间：七月底某工作日；正式开赛 8 月 8 日，当天仅表演与庆典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定位：工会主导的城市级体育文旅嘉年华——赛事预热 + 城市形象 + 本地消费展示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核心目标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“跟着赛事去旅行”引流到中山 → 带动文旅消费 → 促进企业合作（现场签约）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我方角色：活动落地设计执行方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二、我方设计范围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OUR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设计重点 · 中山市孙文西步行街（整体设计）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主海报/主KV、氛围设计、两个门头、文创产品、20 个摊位、打卡点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协助部分 · 体育馆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氛围设计 + 打卡点布置（馆内常规物料引荐本地供应商）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输出标准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设计源文件（AI/PSD · CMYK · 300dpi · 含出血）+ 效果图 + 物料清单 + 施工尺寸图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2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三、设计主题与视觉基调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DESIGN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主题：工BA篮球嘉年华 × 孙文西骑楼历史风貌 × 中山本地文化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配色体系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主色 工BA蓝（以官方VI为准）｜辅助 活力橙｜本地 骑楼暖黄·砖红｜点缀 冠军金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核心图形元素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篮球·球网·半场线·扣篮 ＋ 骑楼连续拱券 ＋ 飞龙/醒狮 ＋ 中山地标线稿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原则：沿用工BA核心元素，叠加中山·孙文西本地特色做创意延展（非从零设计）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建议设计 1 个嘉年华吉祥物 IP，统一贯穿文创/打卡/氛围/直播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四、孙文西步行街 — 设计总览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KEY VENUE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600200"/>
          <a:ext cx="109727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3818"/>
                <a:gridCol w="5985163"/>
                <a:gridCol w="2493818"/>
              </a:tblGrid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模块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设计内容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数量/规格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① 主海报/主KV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全场视觉母版 + 横竖方延展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1 套 + 3 版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② 两个门头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主/次入口拱门，发光+灯带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 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③ 氛围设计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道旗/挂件/串旗/地贴/装置/包柱/灯光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全街分段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④ 摊位设计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基础款白帐篷 + 统一物料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20 个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⑤ 文创产品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成套 IP 文创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约 8–12 款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⑥ 打卡点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合影墙/巨型篮球/灯箱字/集章线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3–5 处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五、主海报 / 主 KV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MAIN KV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1 套主 KV 作为全场视觉母版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内容：主标语 + 工BA logo + 篮球×骑楼×飞龙融合主画面 + 时间地点 + 主办/赞助信息位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延展：横版（大画面/门头）· 竖版（海报/易拉宝）· 方版（社媒）· 留白版（合影墙）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规格：AI/PSD CMYK 300dpi 含出血；另出 RGB 屏显版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先出主 KV 让甲方直观感受工BA篮球氛围，便于后续报价审核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六、两个门头设计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ENTRANCE GATES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3504" y="1600200"/>
          <a:ext cx="109728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6583680"/>
              </a:tblGrid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门头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位置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100" b="1">
                          <a:solidFill>
                            <a:srgbClr val="FFFFFF"/>
                          </a:solidFill>
                          <a:latin typeface="微软雅黑"/>
                          <a:ea typeface="微软雅黑"/>
                        </a:rPr>
                        <a:t>执行要点（建议）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门头 A 主入口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步行街主入口端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拱门造型 约宽8–12m高5–6m；桁架+软膜/喷绘+发光字+立体篮球+灯带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门头 B 次入口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步行街另一端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同系列略小 约宽6–8m高4–5m；造型材质与 A 统一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 wrap="square"/>
                    <a:lstStyle/>
                    <a:p>
                      <a:pPr algn="ctr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共性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—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050" b="0">
                          <a:solidFill>
                            <a:srgbClr val="222A35"/>
                          </a:solidFill>
                          <a:latin typeface="微软雅黑"/>
                          <a:ea typeface="微软雅黑"/>
                        </a:rPr>
                        <a:t>呼应骑楼拱券；用主KV画面；配重防风+夜间亮化；预留通行净宽</a:t>
                      </a:r>
                    </a:p>
                  </a:txBody>
                  <a:tcPr>
                    <a:solidFill>
                      <a:srgbClr val="F2F6FB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七、步行街氛围设计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ATMOSPHERE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整街包装为“工BA篮球嘉年华”，分 入口区—主街中段—节点—收尾 四段递进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道旗/吊旗（每侧每8–10m一面）· 灯杆篮球挂件 · 过街串旗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地贴（半场线/导视/打卡脚印）· 立体造型装置 3–5 处（巨型篮球/扣篮）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骑楼包柱/护栏包装 · 主题休息区 · 夜间灯光亮化</a:t>
            </a:r>
          </a:p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背景音乐与活动广播点位统一规划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78992"/>
          </a:xfrm>
          <a:prstGeom prst="rect">
            <a:avLst/>
          </a:prstGeom>
          <a:solidFill>
            <a:srgbClr val="1F4E7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78992"/>
            <a:ext cx="2926080" cy="64008"/>
          </a:xfrm>
          <a:prstGeom prst="rect">
            <a:avLst/>
          </a:prstGeom>
          <a:solidFill>
            <a:srgbClr val="E06A1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64592"/>
            <a:ext cx="10972800" cy="7772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r>
              <a:rPr sz="2600" b="1">
                <a:solidFill>
                  <a:srgbClr val="FFFFFF"/>
                </a:solidFill>
                <a:latin typeface="微软雅黑"/>
                <a:ea typeface="微软雅黑"/>
              </a:rPr>
              <a:t>八、摊位设计（20 个）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207008"/>
            <a:ext cx="109728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r>
              <a:rPr sz="1200" b="0">
                <a:solidFill>
                  <a:srgbClr val="E06A10"/>
                </a:solidFill>
                <a:latin typeface="微软雅黑"/>
                <a:ea typeface="微软雅黑"/>
              </a:rPr>
              <a:t>BOOTHS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554480"/>
            <a:ext cx="10972800" cy="47548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>
              <a:lnSpc>
                <a:spcPct val="115000"/>
              </a:lnSpc>
              <a:spcAft>
                <a:spcPts val="700"/>
              </a:spcAft>
            </a:pPr>
            <a:r>
              <a:rPr sz="1300" b="1">
                <a:solidFill>
                  <a:srgbClr val="E06A10"/>
                </a:solidFill>
                <a:latin typeface="微软雅黑"/>
                <a:ea typeface="微软雅黑"/>
              </a:rPr>
              <a:t>● </a:t>
            </a:r>
            <a:r>
              <a:rPr sz="1500" b="1">
                <a:solidFill>
                  <a:srgbClr val="222A35"/>
                </a:solidFill>
                <a:latin typeface="微软雅黑"/>
                <a:ea typeface="微软雅黑"/>
              </a:rPr>
              <a:t>统一基础款白色帐篷 3×3m ×20（不用高端款，控成本），主题“中山好物”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统一主题檐布：logo + 摊位编号 + 主题条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1.8m 折叠桌 + 主题桌布 + 折叠椅 + 价目/招牌KT板（统一模板）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LED 照明+插线 · 编号导视 · 分布导视图</a:t>
            </a:r>
          </a:p>
          <a:p>
            <a:pPr lvl="1">
              <a:lnSpc>
                <a:spcPct val="115000"/>
              </a:lnSpc>
              <a:spcAft>
                <a:spcPts val="700"/>
              </a:spcAft>
            </a:pPr>
            <a:r>
              <a:rPr sz="1250" b="0">
                <a:solidFill>
                  <a:srgbClr val="404040"/>
                </a:solidFill>
                <a:latin typeface="微软雅黑"/>
                <a:ea typeface="微软雅黑"/>
              </a:rPr>
              <a:t>–  建议业态分区：餐饮 / 文创 / 非遗手作 / 品牌体验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/>
            <a:r>
              <a:rPr sz="1000" b="0">
                <a:solidFill>
                  <a:srgbClr val="707070"/>
                </a:solidFill>
                <a:latin typeface="微软雅黑"/>
                <a:ea typeface="微软雅黑"/>
              </a:rPr>
              <a:t>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